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8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80513"/>
  <p:embeddedFontLst>
    <p:embeddedFont>
      <p:font typeface="Arial Black" panose="020B0A04020102020204" pitchFamily="34" charset="0"/>
      <p:regular r:id="rId36"/>
      <p:bold r:id="rId37"/>
    </p:embeddedFont>
    <p:embeddedFont>
      <p:font typeface="Economica" panose="020B0604020202020204" charset="0"/>
      <p:regular r:id="rId38"/>
      <p:bold r:id="rId39"/>
      <p:italic r:id="rId40"/>
      <p:boldItalic r:id="rId41"/>
    </p:embeddedFont>
    <p:embeddedFont>
      <p:font typeface="Lora" panose="000005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DB3702-E302-4E98-B7DC-56E16817ED29}">
  <a:tblStyle styleId="{DEDB3702-E302-4E98-B7DC-56E16817ED2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60862"/>
            <a:ext cx="5486400" cy="413067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720137"/>
            <a:ext cx="2971800" cy="458787"/>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2400" b="0" i="0" u="none" strike="noStrike" cap="none" baseline="-25000">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bpts.org/core-connectio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accomplishedteacher.org/proposition-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4: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Thank you so much Peggy and Jeff. You two are amazing!</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I’m so glad each of you is here!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I invite you to put your school or district, the area you teach, and what you’re most curious about National Board certification in the chat.</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Later in the presentation you’ll be doing a self assessment, so you may want to grab a small piece of paper and pencil or a way to record your thoughts.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Also, if you have questions as we go along, please put them in the chat.</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 </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The National Board for Professional Teaching Standards is a completely teacher driven organization. Practicing and retired teachers serve on the Board of Directors and as staff. Teachers developed both the standards and assessments. Teachers score candidate entries. Currently Cathy Anderson, from Eau Claire, serves on the board of directors for the NBPTS as does Shelly Moore Krajacik who is from WI and the NEA representative and also on the board of directors so WI is well represented on the NB Board of Directors!</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You’ll hear me say by teachers, for teachers!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
        <p:nvSpPr>
          <p:cNvPr id="49" name="Google Shape;49;p4: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another visual to show the states with the most NBCTS with Wisconsin being in the top 20.</a:t>
            </a:r>
            <a:endParaRPr/>
          </a:p>
          <a:p>
            <a:pPr marL="0" lvl="0" indent="0" algn="l" rtl="0">
              <a:spcBef>
                <a:spcPts val="0"/>
              </a:spcBef>
              <a:spcAft>
                <a:spcPts val="0"/>
              </a:spcAft>
              <a:buNone/>
            </a:pPr>
            <a:r>
              <a:rPr lang="en-US"/>
              <a:t>The top right shows you an image of the pieces of swag you receive in a pinning ceremony after you certify. </a:t>
            </a:r>
            <a:endParaRPr/>
          </a:p>
          <a:p>
            <a:pPr marL="0" lvl="0" indent="0" algn="l" rtl="0">
              <a:spcBef>
                <a:spcPts val="0"/>
              </a:spcBef>
              <a:spcAft>
                <a:spcPts val="0"/>
              </a:spcAft>
              <a:buNone/>
            </a:pPr>
            <a:r>
              <a:rPr lang="en-US"/>
              <a:t>In 2019 we were able to hold this pinning ceremony at the governor’s mansion and our state superintendent, Carolyn Stanford Taylor, and NEA NBCT Shelly Moore Krajacik distributed those pins. The first lady of WI, Kathy Evers and WEAC sponsored the special event.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Jeff does a lot of work with all areas of this continuum. If you have recently become an educator or you’ve recently mentored a student teacher, then you are familiar with a process that has some of the same features as the National Board process. In fact teachers who have recently been pre-service and novice teachers who have gone through ED-TPA are quite familiar with the requirements for video-recording in the NB’s Component 3. Our union works to support educators in all phases of their careers.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solidFill>
                  <a:schemeClr val="dk1"/>
                </a:solidFill>
              </a:rPr>
              <a:t>Your experience can be in a private or public school. There tends to be a national push to encourage 3</a:t>
            </a:r>
            <a:r>
              <a:rPr lang="en-US" baseline="30000">
                <a:solidFill>
                  <a:schemeClr val="dk1"/>
                </a:solidFill>
              </a:rPr>
              <a:t>rd</a:t>
            </a:r>
            <a:r>
              <a:rPr lang="en-US">
                <a:solidFill>
                  <a:schemeClr val="dk1"/>
                </a:solidFill>
              </a:rPr>
              <a:t>-4</a:t>
            </a:r>
            <a:r>
              <a:rPr lang="en-US" baseline="30000">
                <a:solidFill>
                  <a:schemeClr val="dk1"/>
                </a:solidFill>
              </a:rPr>
              <a:t>th</a:t>
            </a:r>
            <a:r>
              <a:rPr lang="en-US">
                <a:solidFill>
                  <a:schemeClr val="dk1"/>
                </a:solidFill>
              </a:rPr>
              <a:t> year teachers to apply for certification, but you can start the process with three years of experience or more. </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Thinking about the spectrum from pre-service to teacher leader, we have one candidate who is very close to retirement!  If you have gone through EdTPA, then the NB process will look very familiar to you!</a:t>
            </a:r>
            <a:endParaRPr/>
          </a:p>
        </p:txBody>
      </p:sp>
      <p:sp>
        <p:nvSpPr>
          <p:cNvPr id="184" name="Google Shape;184;p14: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25 Areas with the different four age categories and 16 content areas. Some of the content areas have different age ranges like the Generalists can be either early childhood or middle childhood and other certificate areas have just one age band like Exceptional Needs which ranges from birth-21. If the certificate area you are considering has different age ranges, you’ll want to look at those ranges carefully, because 51% of your class needs to fall within the age range that you selected.</a:t>
            </a:r>
            <a:endParaRPr/>
          </a:p>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These are the age ranges that I was referring to.  Again it’s important to select the appropriate age category, because of the requirement that 51% of your class represents that age  requirement. Remember not all certificate areas have each of these age ranges. </a:t>
            </a:r>
            <a:endParaRPr/>
          </a:p>
          <a:p>
            <a:pPr marL="0" lvl="0" indent="0" algn="l" rtl="0">
              <a:spcBef>
                <a:spcPts val="0"/>
              </a:spcBef>
              <a:spcAft>
                <a:spcPts val="0"/>
              </a:spcAft>
              <a:buNone/>
            </a:pPr>
            <a:endParaRPr/>
          </a:p>
          <a:p>
            <a:pPr marL="0" lvl="0" indent="0" algn="l" rtl="0">
              <a:spcBef>
                <a:spcPts val="0"/>
              </a:spcBef>
              <a:spcAft>
                <a:spcPts val="0"/>
              </a:spcAft>
              <a:buNone/>
            </a:pPr>
            <a:r>
              <a:rPr lang="en-US"/>
              <a:t>Jeff, please click on the slide for the National Board’s version of how they show the same thing.</a:t>
            </a:r>
            <a:endParaRPr/>
          </a:p>
          <a:p>
            <a:pPr marL="0" lvl="0" indent="0" algn="l" rtl="0">
              <a:spcBef>
                <a:spcPts val="0"/>
              </a:spcBef>
              <a:spcAft>
                <a:spcPts val="0"/>
              </a:spcAft>
              <a:buNone/>
            </a:pPr>
            <a:r>
              <a:rPr lang="en-US"/>
              <a:t>This slide is linked to the website that show the areas and developmental ages.</a:t>
            </a:r>
            <a:endParaRPr/>
          </a:p>
          <a:p>
            <a:pPr marL="0" lvl="0" indent="0" algn="l" rtl="0">
              <a:spcBef>
                <a:spcPts val="0"/>
              </a:spcBef>
              <a:spcAft>
                <a:spcPts val="0"/>
              </a:spcAft>
              <a:buNone/>
            </a:pPr>
            <a:endParaRPr/>
          </a:p>
        </p:txBody>
      </p:sp>
      <p:sp>
        <p:nvSpPr>
          <p:cNvPr id="200" name="Google Shape;200;p16: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91fa78d637_0_19:notes"/>
          <p:cNvSpPr>
            <a:spLocks noGrp="1" noRot="1" noChangeAspect="1"/>
          </p:cNvSpPr>
          <p:nvPr>
            <p:ph type="sldImg" idx="2"/>
          </p:nvPr>
        </p:nvSpPr>
        <p:spPr>
          <a:xfrm>
            <a:off x="1135062" y="688975"/>
            <a:ext cx="4589400" cy="34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91fa78d637_0_19:notes"/>
          <p:cNvSpPr txBox="1">
            <a:spLocks noGrp="1"/>
          </p:cNvSpPr>
          <p:nvPr>
            <p:ph type="body" idx="1"/>
          </p:nvPr>
        </p:nvSpPr>
        <p:spPr>
          <a:xfrm>
            <a:off x="685800" y="4360862"/>
            <a:ext cx="5486400" cy="41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National Board has exhibited responsiveness and flexibility regarding candidates’ needs during COVID-19.</a:t>
            </a:r>
            <a:endParaRPr/>
          </a:p>
          <a:p>
            <a:pPr marL="0" lvl="0" indent="0" algn="l" rtl="0">
              <a:spcBef>
                <a:spcPts val="0"/>
              </a:spcBef>
              <a:spcAft>
                <a:spcPts val="0"/>
              </a:spcAft>
              <a:buNone/>
            </a:pPr>
            <a:r>
              <a:rPr lang="en-US"/>
              <a:t>I spent the summer watching a plethora of videos available to anyone, not just teachers considering certification.</a:t>
            </a:r>
            <a:endParaRPr/>
          </a:p>
          <a:p>
            <a:pPr marL="0" lvl="0" indent="0" algn="l" rtl="0">
              <a:spcBef>
                <a:spcPts val="0"/>
              </a:spcBef>
              <a:spcAft>
                <a:spcPts val="0"/>
              </a:spcAft>
              <a:buNone/>
            </a:pPr>
            <a:r>
              <a:rPr lang="en-US"/>
              <a:t>But many of the videos</a:t>
            </a:r>
            <a:r>
              <a:rPr lang="en-US" b="1"/>
              <a:t> are </a:t>
            </a:r>
            <a:r>
              <a:rPr lang="en-US"/>
              <a:t>related to certification, as you dig in to the layers of candidacy. They truly are the best PD that’s out there!</a:t>
            </a:r>
            <a:endParaRPr/>
          </a:p>
          <a:p>
            <a:pPr marL="0" lvl="0" indent="0" algn="l" rtl="0">
              <a:spcBef>
                <a:spcPts val="0"/>
              </a:spcBef>
              <a:spcAft>
                <a:spcPts val="0"/>
              </a:spcAft>
              <a:buNone/>
            </a:pPr>
            <a:r>
              <a:rPr lang="en-US"/>
              <a:t>The website is </a:t>
            </a:r>
            <a:r>
              <a:rPr lang="en-US" sz="1100" u="sng">
                <a:solidFill>
                  <a:schemeClr val="hlink"/>
                </a:solidFill>
                <a:hlinkClick r:id="rId3"/>
              </a:rPr>
              <a:t>https://www.nbpts.org/core-connections/</a:t>
            </a:r>
            <a:r>
              <a:rPr lang="en-US"/>
              <a:t> and it’s at the bottom right of the slide.</a:t>
            </a:r>
            <a:endParaRPr/>
          </a:p>
          <a:p>
            <a:pPr marL="0" lvl="0" indent="0" algn="l" rtl="0">
              <a:spcBef>
                <a:spcPts val="0"/>
              </a:spcBef>
              <a:spcAft>
                <a:spcPts val="0"/>
              </a:spcAft>
              <a:buNone/>
            </a:pPr>
            <a:r>
              <a:rPr lang="en-US"/>
              <a:t>If you Google COVID-19 and NBPTS you’ll be led to a page with resources. There are so many resources that now it’s a multiple page document, so if you don’t see what you’re looking for on the first page, keep going….</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This slide is linked to the website.</a:t>
            </a:r>
            <a:endParaRPr/>
          </a:p>
          <a:p>
            <a:pPr marL="0" lvl="0" indent="0" algn="l" rtl="0">
              <a:spcBef>
                <a:spcPts val="0"/>
              </a:spcBef>
              <a:spcAft>
                <a:spcPts val="0"/>
              </a:spcAft>
              <a:buNone/>
            </a:pPr>
            <a:endParaRPr/>
          </a:p>
        </p:txBody>
      </p:sp>
      <p:sp>
        <p:nvSpPr>
          <p:cNvPr id="207" name="Google Shape;207;g91fa78d637_0_19:notes"/>
          <p:cNvSpPr txBox="1">
            <a:spLocks noGrp="1"/>
          </p:cNvSpPr>
          <p:nvPr>
            <p:ph type="sldNum" idx="12"/>
          </p:nvPr>
        </p:nvSpPr>
        <p:spPr>
          <a:xfrm>
            <a:off x="3884612" y="8720137"/>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many benefits of certification.</a:t>
            </a:r>
            <a:endParaRPr/>
          </a:p>
          <a:p>
            <a:pPr marL="0" lvl="0" indent="0" algn="l" rtl="0">
              <a:spcBef>
                <a:spcPts val="0"/>
              </a:spcBef>
              <a:spcAft>
                <a:spcPts val="0"/>
              </a:spcAft>
              <a:buNone/>
            </a:pPr>
            <a:endParaRPr/>
          </a:p>
          <a:p>
            <a:pPr marL="0" lvl="0" indent="0" algn="l" rtl="0">
              <a:spcBef>
                <a:spcPts val="0"/>
              </a:spcBef>
              <a:spcAft>
                <a:spcPts val="0"/>
              </a:spcAft>
              <a:buNone/>
            </a:pPr>
            <a:r>
              <a:rPr lang="en-US"/>
              <a:t>Wisconsin has an 10-year renewal, but now the national license is a five year license. Maintenance of Certification/MOC: renewal every five years now.</a:t>
            </a:r>
            <a:endParaRPr/>
          </a:p>
          <a:p>
            <a:pPr marL="0" lvl="0" indent="0" algn="l" rtl="0">
              <a:spcBef>
                <a:spcPts val="0"/>
              </a:spcBef>
              <a:spcAft>
                <a:spcPts val="0"/>
              </a:spcAft>
              <a:buNone/>
            </a:pPr>
            <a:r>
              <a:rPr lang="en-US"/>
              <a:t>Renewal is not as involved as the original certification process.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solidFill>
                  <a:schemeClr val="dk1"/>
                </a:solidFill>
              </a:rPr>
              <a:t>National Board’s mission aligns directly with WEAC’s desire to promote quality teaching and learning. While the union might have the reputation of “protecting bad teachers” this is not true. This is a myth perpetuated by forces that work against us. On the contrary the union promotes accomplished teaching and National Board certification advocacy and NB support is one example of this. There are multiple free benefits as a WEAC member when it comes to supporting your NB journey.</a:t>
            </a:r>
            <a:endParaRPr>
              <a:solidFill>
                <a:schemeClr val="dk1"/>
              </a:solidFill>
            </a:endParaRPr>
          </a:p>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Yes, the satisfaction of teaching makes up for the lousy pay, and the state of WI recognizes NBCTs with an annual stipend starting the second year of certification. The first year is a reimbursement of $2000. If your district doesn’t reimburse you for the fees, you can submit receipts to the state after you certify or if you’re in a district like the School District of Beloit where they do offer reimbursement for components, you can submit receipts for expenses. For example, if you attend one of WEAC’s writing retreats or the Jump Start preparation sessions or you traveled any distance to go to in person cohorts you can submit those receipts the first year you certify. </a:t>
            </a:r>
            <a:endParaRPr/>
          </a:p>
          <a:p>
            <a:pPr marL="0" lvl="0" indent="0" algn="l" rtl="0">
              <a:spcBef>
                <a:spcPts val="0"/>
              </a:spcBef>
              <a:spcAft>
                <a:spcPts val="0"/>
              </a:spcAft>
              <a:buNone/>
            </a:pPr>
            <a:endParaRPr/>
          </a:p>
          <a:p>
            <a:pPr marL="0" lvl="0" indent="0" algn="l" rtl="0">
              <a:spcBef>
                <a:spcPts val="0"/>
              </a:spcBef>
              <a:spcAft>
                <a:spcPts val="0"/>
              </a:spcAft>
              <a:buNone/>
            </a:pPr>
            <a:r>
              <a:rPr lang="en-US"/>
              <a:t>Years 2-5 of your certification include a yearly stipend for $2500 or $5000 if you’re in a high poverty school, and you have to fill out paperwork each year to receive the stipend and the initial reimbursement.</a:t>
            </a:r>
            <a:endParaRPr/>
          </a:p>
          <a:p>
            <a:pPr marL="0" lvl="0" indent="0" algn="l" rtl="0">
              <a:spcBef>
                <a:spcPts val="0"/>
              </a:spcBef>
              <a:spcAft>
                <a:spcPts val="0"/>
              </a:spcAft>
              <a:buNone/>
            </a:pPr>
            <a:endParaRPr/>
          </a:p>
        </p:txBody>
      </p:sp>
      <p:sp>
        <p:nvSpPr>
          <p:cNvPr id="224" name="Google Shape;224;p18: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These are the F</a:t>
            </a:r>
            <a:r>
              <a:rPr lang="en-US" u="sng">
                <a:solidFill>
                  <a:schemeClr val="hlink"/>
                </a:solidFill>
                <a:hlinkClick r:id="rId3"/>
              </a:rPr>
              <a:t>ive Core Propositions</a:t>
            </a:r>
            <a:r>
              <a:rPr lang="en-US"/>
              <a:t>, which you will find as the basis for all the NB standards in your certificate area. This is available in a free PDF booklet that you can download from the NB website. Reading the long version of the Five Core Propositions is a great place to start your certification journey! These five core propositions are one of the four pieces of the Body of Knowledge that National Board provides for accomplished teaching. </a:t>
            </a:r>
            <a:endParaRPr/>
          </a:p>
          <a:p>
            <a:pPr marL="0" lvl="0" indent="0" algn="l" rtl="0">
              <a:spcBef>
                <a:spcPts val="0"/>
              </a:spcBef>
              <a:spcAft>
                <a:spcPts val="0"/>
              </a:spcAft>
              <a:buNone/>
            </a:pPr>
            <a:r>
              <a:rPr lang="en-US"/>
              <a:t>Others include your certificate area standards, the Architecture of Accomplished Teaching and ATLAS. WEAC members have access to free candidate support as part of their membership dues! We discuss this Body of Knowledge in our first cohort sessions.  </a:t>
            </a:r>
            <a:endParaRPr/>
          </a:p>
          <a:p>
            <a:pPr marL="0" lvl="0" indent="0" algn="l" rtl="0">
              <a:spcBef>
                <a:spcPts val="0"/>
              </a:spcBef>
              <a:spcAft>
                <a:spcPts val="0"/>
              </a:spcAft>
              <a:buNone/>
            </a:pPr>
            <a:r>
              <a:rPr lang="en-US"/>
              <a:t>Jeff, the slide is linked to the first of the Five Core Propositions and at the top right there is a short video .</a:t>
            </a:r>
            <a:endParaRPr/>
          </a:p>
        </p:txBody>
      </p:sp>
      <p:sp>
        <p:nvSpPr>
          <p:cNvPr id="229" name="Google Shape;229;p19: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21: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a:solidFill>
                  <a:schemeClr val="dk1"/>
                </a:solidFill>
              </a:rPr>
              <a:t>(Click on the top to start the informational video.)</a:t>
            </a:r>
            <a:endParaRPr>
              <a:solidFill>
                <a:schemeClr val="dk1"/>
              </a:solidFill>
            </a:endParaRPr>
          </a:p>
          <a:p>
            <a:pPr marL="0" marR="0" lvl="0" indent="0" algn="l" rtl="0">
              <a:spcBef>
                <a:spcPts val="0"/>
              </a:spcBef>
              <a:spcAft>
                <a:spcPts val="0"/>
              </a:spcAft>
              <a:buFont typeface="Arial"/>
              <a:buNone/>
            </a:pPr>
            <a:r>
              <a:rPr lang="en-US">
                <a:solidFill>
                  <a:schemeClr val="dk1"/>
                </a:solidFill>
              </a:rPr>
              <a:t>Now here are some words from your fellow WI educators. </a:t>
            </a:r>
            <a:endParaRPr>
              <a:solidFill>
                <a:schemeClr val="dk1"/>
              </a:solidFill>
            </a:endParaRPr>
          </a:p>
          <a:p>
            <a:pPr marL="0" marR="0" lvl="0" indent="0" algn="l" rtl="0">
              <a:spcBef>
                <a:spcPts val="0"/>
              </a:spcBef>
              <a:spcAft>
                <a:spcPts val="0"/>
              </a:spcAft>
              <a:buFont typeface="Arial"/>
              <a:buNone/>
            </a:pPr>
            <a:r>
              <a:rPr lang="en-US">
                <a:solidFill>
                  <a:schemeClr val="dk1"/>
                </a:solidFill>
              </a:rPr>
              <a:t>One WI NBCT, Nick Sirek and his mother certified together and she did so just prior to retirement!</a:t>
            </a:r>
            <a:endParaRPr/>
          </a:p>
          <a:p>
            <a:pPr marL="0" marR="0" lvl="0" indent="0" algn="l" rtl="0">
              <a:spcBef>
                <a:spcPts val="0"/>
              </a:spcBef>
              <a:spcAft>
                <a:spcPts val="0"/>
              </a:spcAft>
              <a:buFont typeface="Arial"/>
              <a:buNone/>
            </a:pPr>
            <a:endParaRPr/>
          </a:p>
        </p:txBody>
      </p:sp>
      <p:sp>
        <p:nvSpPr>
          <p:cNvPr id="236" name="Google Shape;236;p21: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23: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a:t>And now for some of the logistics:</a:t>
            </a:r>
            <a:endParaRPr/>
          </a:p>
          <a:p>
            <a:pPr marL="0" marR="0" lvl="0" indent="0" algn="l" rtl="0">
              <a:spcBef>
                <a:spcPts val="0"/>
              </a:spcBef>
              <a:spcAft>
                <a:spcPts val="0"/>
              </a:spcAft>
              <a:buFont typeface="Arial"/>
              <a:buNone/>
            </a:pPr>
            <a:r>
              <a:rPr lang="en-US"/>
              <a:t>I would encourage you to look at the COVID-19 page on the website to look for updates.</a:t>
            </a:r>
            <a:endParaRPr/>
          </a:p>
          <a:p>
            <a:pPr marL="0" marR="0" lvl="0" indent="0" algn="l" rtl="0">
              <a:spcBef>
                <a:spcPts val="0"/>
              </a:spcBef>
              <a:spcAft>
                <a:spcPts val="0"/>
              </a:spcAft>
              <a:buFont typeface="Arial"/>
              <a:buNone/>
            </a:pPr>
            <a:r>
              <a:rPr lang="en-US"/>
              <a:t>The Guide to NB Certification is the name of document that the dates came from and I’ll point out in a few slides that this is one of first places you’ll want to start with your reading of information for your journey!</a:t>
            </a:r>
            <a:endParaRPr/>
          </a:p>
          <a:p>
            <a:pPr marL="0" marR="0" lvl="0" indent="0" algn="l" rtl="0">
              <a:spcBef>
                <a:spcPts val="0"/>
              </a:spcBef>
              <a:spcAft>
                <a:spcPts val="0"/>
              </a:spcAft>
              <a:buFont typeface="Arial"/>
              <a:buNone/>
            </a:pPr>
            <a:endParaRPr/>
          </a:p>
        </p:txBody>
      </p:sp>
      <p:sp>
        <p:nvSpPr>
          <p:cNvPr id="246" name="Google Shape;246;p23: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a:solidFill>
                  <a:srgbClr val="000000"/>
                </a:solidFill>
                <a:latin typeface="Arial"/>
                <a:ea typeface="Arial"/>
                <a:cs typeface="Arial"/>
                <a:sym typeface="Arial"/>
              </a:rP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fa78d637_0_4:notes"/>
          <p:cNvSpPr>
            <a:spLocks noGrp="1" noRot="1" noChangeAspect="1"/>
          </p:cNvSpPr>
          <p:nvPr>
            <p:ph type="sldImg" idx="2"/>
          </p:nvPr>
        </p:nvSpPr>
        <p:spPr>
          <a:xfrm>
            <a:off x="1135062" y="688975"/>
            <a:ext cx="4589400" cy="34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fa78d637_0_4:notes"/>
          <p:cNvSpPr txBox="1">
            <a:spLocks noGrp="1"/>
          </p:cNvSpPr>
          <p:nvPr>
            <p:ph type="body" idx="1"/>
          </p:nvPr>
        </p:nvSpPr>
        <p:spPr>
          <a:xfrm>
            <a:off x="685800" y="4360862"/>
            <a:ext cx="5486400" cy="41307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sz="1100">
                <a:solidFill>
                  <a:schemeClr val="dk1"/>
                </a:solidFill>
              </a:rPr>
              <a:t>A little about me</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Generalist, Middle Childhood Certified in 2005 and Renewed in 2015; Taught 1st-6th grades in rural, suburban, parochial, and urban districts in Illinois, Texas, and Wisconsin and stayed at home for six years with our two daughters and I taught one of our daughters two years in a row when I looped with a first grade class to second grade.</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Literacy Coach/Reading Specialist, School District of Beloit (Region 6) for the last ten years</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Candidate Support Provider through Region 6/MTI; Secretary Wisconsin National Board Network; WEAC NB mentor</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Mother of two strong adult women who are extraordinary and who are my hope for the future!</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Wife to a huge Illiniois fan</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Daughter of an ag teacher and RN who devoted their careers to public service.</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Dog-owner to a loving Golden Retriever, Harley</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Outdoor lover especially of National Parks and Lake Redstone near Reedsburg</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I’m trying to figure out how to restructure my life in a couple years when I retire. I hope that will still involve mentoring and supporting candidates as it is the most meaningful work I do! I honestly do not think I would still be in education if I couldn’t do this sustaining work!</a:t>
            </a:r>
            <a:endParaRPr sz="1100">
              <a:solidFill>
                <a:schemeClr val="dk1"/>
              </a:solidFill>
            </a:endParaRPr>
          </a:p>
          <a:p>
            <a:pPr marL="457200" lvl="0" indent="0" algn="l" rtl="0">
              <a:spcBef>
                <a:spcPts val="0"/>
              </a:spcBef>
              <a:spcAft>
                <a:spcPts val="0"/>
              </a:spcAft>
              <a:buNone/>
            </a:pPr>
            <a:endParaRPr sz="1100">
              <a:solidFill>
                <a:schemeClr val="dk1"/>
              </a:solidFill>
            </a:endParaRPr>
          </a:p>
        </p:txBody>
      </p:sp>
      <p:sp>
        <p:nvSpPr>
          <p:cNvPr id="58" name="Google Shape;58;g91fa78d637_0_4:notes"/>
          <p:cNvSpPr txBox="1">
            <a:spLocks noGrp="1"/>
          </p:cNvSpPr>
          <p:nvPr>
            <p:ph type="sldNum" idx="12"/>
          </p:nvPr>
        </p:nvSpPr>
        <p:spPr>
          <a:xfrm>
            <a:off x="3884612" y="8720137"/>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1135062" y="688975"/>
            <a:ext cx="4589400" cy="344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25:notes"/>
          <p:cNvSpPr txBox="1">
            <a:spLocks noGrp="1"/>
          </p:cNvSpPr>
          <p:nvPr>
            <p:ph type="body" idx="1"/>
          </p:nvPr>
        </p:nvSpPr>
        <p:spPr>
          <a:xfrm>
            <a:off x="685800" y="4360862"/>
            <a:ext cx="5486400" cy="41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All National Board work is grounded in the 5 propositions, </a:t>
            </a:r>
            <a:r>
              <a:rPr lang="en-US"/>
              <a:t>the Architecture of Accomplished Teaching</a:t>
            </a:r>
            <a:r>
              <a:rPr lang="en-US" sz="1800" b="0" i="0" u="none" strike="noStrike" cap="none"/>
              <a:t> and your content area standards. The four components you will comp</a:t>
            </a:r>
            <a:r>
              <a:rPr lang="en-US"/>
              <a:t>lete</a:t>
            </a:r>
            <a:r>
              <a:rPr lang="en-US" sz="1800" b="0" i="0" u="none" strike="noStrike" cap="none"/>
              <a:t> are the explication of the </a:t>
            </a:r>
            <a:r>
              <a:rPr lang="en-US"/>
              <a:t>Five Core Propositions. If you were to summarize each of the four components in all 25 certification areas they would include</a:t>
            </a:r>
            <a:endParaRPr/>
          </a:p>
          <a:p>
            <a:pPr marL="0" marR="0" lvl="0" indent="0" algn="l" rtl="0">
              <a:spcBef>
                <a:spcPts val="0"/>
              </a:spcBef>
              <a:spcAft>
                <a:spcPts val="0"/>
              </a:spcAft>
              <a:buFont typeface="Arial"/>
              <a:buNone/>
            </a:pPr>
            <a:r>
              <a:rPr lang="en-US"/>
              <a:t>C1 is an assessment of your content and pedagogical knowledge</a:t>
            </a:r>
            <a:endParaRPr/>
          </a:p>
          <a:p>
            <a:pPr marL="0" marR="0" lvl="0" indent="0" algn="l" rtl="0">
              <a:spcBef>
                <a:spcPts val="0"/>
              </a:spcBef>
              <a:spcAft>
                <a:spcPts val="0"/>
              </a:spcAft>
              <a:buFont typeface="Arial"/>
              <a:buNone/>
            </a:pPr>
            <a:r>
              <a:rPr lang="en-US"/>
              <a:t>C2 involves analyzing student work to show how you differentiate for students’ needs.</a:t>
            </a:r>
            <a:endParaRPr/>
          </a:p>
          <a:p>
            <a:pPr marL="0" marR="0" lvl="0" indent="0" algn="l" rtl="0">
              <a:spcBef>
                <a:spcPts val="0"/>
              </a:spcBef>
              <a:spcAft>
                <a:spcPts val="0"/>
              </a:spcAft>
              <a:buFont typeface="Arial"/>
              <a:buNone/>
            </a:pPr>
            <a:r>
              <a:rPr lang="en-US"/>
              <a:t>C3 uses videos to demonstrate your effective teaching strategies, engagement of students and the positive climate you’ve established in your room</a:t>
            </a:r>
            <a:endParaRPr/>
          </a:p>
          <a:p>
            <a:pPr marL="0" marR="0" lvl="0" indent="0" algn="l" rtl="0">
              <a:spcBef>
                <a:spcPts val="0"/>
              </a:spcBef>
              <a:spcAft>
                <a:spcPts val="0"/>
              </a:spcAft>
              <a:buFont typeface="Arial"/>
              <a:buNone/>
            </a:pPr>
            <a:r>
              <a:rPr lang="en-US"/>
              <a:t>And C4 is your ability to use data that drives your decisions that drives decisions about student needs and your own professional needs</a:t>
            </a:r>
            <a:endParaRPr/>
          </a:p>
        </p:txBody>
      </p:sp>
      <p:sp>
        <p:nvSpPr>
          <p:cNvPr id="255" name="Google Shape;255;p25:notes"/>
          <p:cNvSpPr txBox="1"/>
          <p:nvPr/>
        </p:nvSpPr>
        <p:spPr>
          <a:xfrm>
            <a:off x="3884612" y="8720137"/>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a:solidFill>
                  <a:srgbClr val="000000"/>
                </a:solidFill>
                <a:latin typeface="Arial"/>
                <a:ea typeface="Arial"/>
                <a:cs typeface="Arial"/>
                <a:sym typeface="Arial"/>
              </a:rPr>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7: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27: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a:t>You have three years to submit all four components and five total years to redo the components. Each component can be redone two different times and Component 1, the assessment center, candidates can retake the entire component or just parts of it can be retaken--one of the three constructed response or the entire selected response portion.</a:t>
            </a:r>
            <a:endParaRPr/>
          </a:p>
          <a:p>
            <a:pPr marL="0" marR="0" lvl="0" indent="0" algn="l" rtl="0">
              <a:spcBef>
                <a:spcPts val="0"/>
              </a:spcBef>
              <a:spcAft>
                <a:spcPts val="0"/>
              </a:spcAft>
              <a:buFont typeface="Arial"/>
              <a:buNone/>
            </a:pPr>
            <a:r>
              <a:rPr lang="en-US"/>
              <a:t>If you do all four components in one year, the cost is $1975. Since you pay $75 per year, if you take two years to complete the process it will cost $2050 and three years will be $2125.</a:t>
            </a:r>
            <a:endParaRPr/>
          </a:p>
        </p:txBody>
      </p:sp>
      <p:sp>
        <p:nvSpPr>
          <p:cNvPr id="263" name="Google Shape;263;p27: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a:solidFill>
                  <a:srgbClr val="000000"/>
                </a:solidFill>
                <a:latin typeface="Arial"/>
                <a:ea typeface="Arial"/>
                <a:cs typeface="Arial"/>
                <a:sym typeface="Arial"/>
              </a:rPr>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9: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29: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a:t>Here is where you need your scrap paper and writing utensil. This is for your own personal assessment. </a:t>
            </a:r>
            <a:endParaRPr sz="1800" b="0" i="0" u="none" strike="noStrike" cap="none"/>
          </a:p>
          <a:p>
            <a:pPr marL="0" marR="0" lvl="0" indent="0" algn="l" rtl="0">
              <a:spcBef>
                <a:spcPts val="0"/>
              </a:spcBef>
              <a:spcAft>
                <a:spcPts val="0"/>
              </a:spcAft>
              <a:buFont typeface="Arial"/>
              <a:buNone/>
            </a:pPr>
            <a:r>
              <a:rPr lang="en-US" sz="1800" b="0" i="0" u="none" strike="noStrike" cap="none"/>
              <a:t>The purpose of this slide is to have</a:t>
            </a:r>
            <a:r>
              <a:rPr lang="en-US"/>
              <a:t> you</a:t>
            </a:r>
            <a:r>
              <a:rPr lang="en-US" sz="1800" b="0" i="0" u="none" strike="noStrike" cap="none"/>
              <a:t> consider </a:t>
            </a:r>
            <a:r>
              <a:rPr lang="en-US"/>
              <a:t>your own</a:t>
            </a:r>
            <a:r>
              <a:rPr lang="en-US" sz="1800" b="0" i="0" u="none" strike="noStrike" cap="none"/>
              <a:t> readiness for candidacy. With the exception of the last question all self-assessment questions have been built from the Architecture of Accomplished Teaching--one of the four parts of the Body of Knowledge that I referred to earlier and that you</a:t>
            </a:r>
            <a:r>
              <a:rPr lang="en-US"/>
              <a:t>’ll get to know</a:t>
            </a:r>
            <a:r>
              <a:rPr lang="en-US" sz="1800" b="0" i="0" u="none" strike="noStrike" cap="none"/>
              <a:t>. </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a:t>J</a:t>
            </a:r>
            <a:r>
              <a:rPr lang="en-US" sz="1800" b="0" i="0" u="none" strike="noStrike" cap="none"/>
              <a:t>ot own a number on a scale of 1-10. This activity is for </a:t>
            </a:r>
            <a:r>
              <a:rPr lang="en-US"/>
              <a:t>your own</a:t>
            </a:r>
            <a:r>
              <a:rPr lang="en-US" sz="1800" b="0" i="0" u="none" strike="noStrike" cap="none"/>
              <a:t> personal use only and </a:t>
            </a:r>
            <a:r>
              <a:rPr lang="en-US"/>
              <a:t>will </a:t>
            </a:r>
            <a:r>
              <a:rPr lang="en-US" sz="1800" b="0" i="0" u="none" strike="noStrike" cap="none"/>
              <a:t>not be shared with the whole group. </a:t>
            </a:r>
            <a:r>
              <a:rPr lang="en-US"/>
              <a:t>B</a:t>
            </a:r>
            <a:r>
              <a:rPr lang="en-US" sz="1800" b="0" i="0" u="none" strike="noStrike" cap="none"/>
              <a:t>e brutally honest with </a:t>
            </a:r>
            <a:r>
              <a:rPr lang="en-US"/>
              <a:t>yourself</a:t>
            </a:r>
            <a:r>
              <a:rPr lang="en-US" sz="1800" b="0" i="0" u="none" strike="noStrike" cap="none"/>
              <a:t>. So the s</a:t>
            </a:r>
            <a:r>
              <a:rPr lang="en-US"/>
              <a:t>cale is: 1 is this isn’t me at all and 10 is I’ve got this!</a:t>
            </a:r>
            <a:r>
              <a:rPr lang="en-US" sz="1800" b="0" i="0" u="none" strike="noStrike" cap="none"/>
              <a:t> </a:t>
            </a:r>
            <a:endParaRPr sz="1800" b="0" i="0" u="none" strike="noStrike" cap="none"/>
          </a:p>
          <a:p>
            <a:pPr marL="0" marR="0" lvl="0" indent="0" algn="l" rtl="0">
              <a:spcBef>
                <a:spcPts val="0"/>
              </a:spcBef>
              <a:spcAft>
                <a:spcPts val="0"/>
              </a:spcAft>
              <a:buFont typeface="Arial"/>
              <a:buNone/>
            </a:pPr>
            <a:r>
              <a:rPr lang="en-US"/>
              <a:t>(Read each statement aloud!)</a:t>
            </a:r>
            <a:endParaRPr/>
          </a:p>
          <a:p>
            <a:pPr marL="0" marR="0" lvl="0" indent="0" algn="l" rtl="0">
              <a:spcBef>
                <a:spcPts val="0"/>
              </a:spcBef>
              <a:spcAft>
                <a:spcPts val="0"/>
              </a:spcAft>
              <a:buFont typeface="Arial"/>
              <a:buNone/>
            </a:pPr>
            <a:r>
              <a:rPr lang="en-US" b="1"/>
              <a:t>Afterwards:</a:t>
            </a:r>
            <a:endParaRPr sz="1800" b="1" i="0" u="none" strike="noStrike" cap="none"/>
          </a:p>
          <a:p>
            <a:pPr marL="0" marR="0" lvl="0" indent="0" algn="l" rtl="0">
              <a:spcBef>
                <a:spcPts val="0"/>
              </a:spcBef>
              <a:spcAft>
                <a:spcPts val="0"/>
              </a:spcAft>
              <a:buFont typeface="Arial"/>
              <a:buNone/>
            </a:pPr>
            <a:r>
              <a:rPr lang="en-US" sz="1800" b="0" i="0" u="none" strike="noStrike" cap="none"/>
              <a:t>There’s no forma</a:t>
            </a:r>
            <a:r>
              <a:rPr lang="en-US"/>
              <a:t>l </a:t>
            </a:r>
            <a:r>
              <a:rPr lang="en-US" sz="1800" b="0" i="0" u="none" strike="noStrike" cap="none"/>
              <a:t>scoring or anything involved</a:t>
            </a:r>
            <a:r>
              <a:rPr lang="en-US"/>
              <a:t>.</a:t>
            </a:r>
            <a:r>
              <a:rPr lang="en-US" sz="1800" b="0" i="0" u="none" strike="noStrike" cap="none"/>
              <a:t> But, you may wish to say that if you did not score yourself 8s, 9s and 10s this may not be the right time for you to pursue candidacy</a:t>
            </a:r>
            <a:r>
              <a:rPr lang="en-US"/>
              <a:t>. I</a:t>
            </a:r>
            <a:r>
              <a:rPr lang="en-US" sz="1800" b="0" i="0" u="none" strike="noStrike" cap="none"/>
              <a:t>f you scored many 9s and 10s you might consider taking next steps as outlined on the next slide. </a:t>
            </a:r>
            <a:endParaRPr/>
          </a:p>
        </p:txBody>
      </p:sp>
      <p:sp>
        <p:nvSpPr>
          <p:cNvPr id="274" name="Google Shape;274;p29: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a:solidFill>
                  <a:srgbClr val="000000"/>
                </a:solidFill>
                <a:latin typeface="Arial"/>
                <a:ea typeface="Arial"/>
                <a:cs typeface="Arial"/>
                <a:sym typeface="Arial"/>
              </a:rP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1: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31: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a:t>So if this extremely rewarding process of certification by teachers, for teachers seems like something you want to find out more about there are a few steps you can take.</a:t>
            </a:r>
            <a:endParaRPr/>
          </a:p>
          <a:p>
            <a:pPr marL="0" marR="0" lvl="0" indent="0" algn="l" rtl="0">
              <a:spcBef>
                <a:spcPts val="0"/>
              </a:spcBef>
              <a:spcAft>
                <a:spcPts val="0"/>
              </a:spcAft>
              <a:buFont typeface="Arial"/>
              <a:buNone/>
            </a:pPr>
            <a:r>
              <a:rPr lang="en-US"/>
              <a:t>First, as I mentioned earlier, read the Guide to NB Certification (the image is linked). It’s an overview for all certification areas.</a:t>
            </a:r>
            <a:endParaRPr/>
          </a:p>
          <a:p>
            <a:pPr marL="0" marR="0" lvl="0" indent="0" algn="l" rtl="0">
              <a:spcBef>
                <a:spcPts val="0"/>
              </a:spcBef>
              <a:spcAft>
                <a:spcPts val="0"/>
              </a:spcAft>
              <a:buFont typeface="Arial"/>
              <a:buNone/>
            </a:pPr>
            <a:r>
              <a:rPr lang="en-US"/>
              <a:t>I want</a:t>
            </a:r>
            <a:r>
              <a:rPr lang="en-US" sz="1800" b="0" i="0" u="none" strike="noStrike" cap="none"/>
              <a:t> to clarify the fact that NBPTS has specific standards for each certification area – </a:t>
            </a:r>
            <a:r>
              <a:rPr lang="en-US"/>
              <a:t>candidates </a:t>
            </a:r>
            <a:r>
              <a:rPr lang="en-US" sz="1800" b="0" i="0" u="none" strike="noStrike" cap="none"/>
              <a:t>often assume NBCTs or others are referring to content standards, WI teaching or </a:t>
            </a:r>
            <a:r>
              <a:rPr lang="en-US"/>
              <a:t>C</a:t>
            </a:r>
            <a:r>
              <a:rPr lang="en-US" sz="1800" b="0" i="0" u="none" strike="noStrike" cap="none"/>
              <a:t>ommon </a:t>
            </a:r>
            <a:r>
              <a:rPr lang="en-US"/>
              <a:t>C</a:t>
            </a:r>
            <a:r>
              <a:rPr lang="en-US" sz="1800" b="0" i="0" u="none" strike="noStrike" cap="none"/>
              <a:t>ore State</a:t>
            </a:r>
            <a:r>
              <a:rPr lang="en-US"/>
              <a:t> S</a:t>
            </a:r>
            <a:r>
              <a:rPr lang="en-US" sz="1800" b="0" i="0" u="none" strike="noStrike" cap="none"/>
              <a:t>tandards when saying standards rather than the NBPTS standards. </a:t>
            </a:r>
            <a:r>
              <a:rPr lang="en-US"/>
              <a:t>I mentioned earlier that the standards are specific to your certification area and are one of the four pieces of the Body of Knowledge that the National Board provides as guidance for all certificate areas. Find the standards for your certificate area.So read the Guide to NB certification, read your certificate area standards, see yourself in the Five Core propositions, create an account, register for a component, recruit a colleague and find a support network! </a:t>
            </a:r>
            <a:endParaRPr/>
          </a:p>
        </p:txBody>
      </p:sp>
      <p:sp>
        <p:nvSpPr>
          <p:cNvPr id="287" name="Google Shape;287;p31: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a:solidFill>
                  <a:srgbClr val="000000"/>
                </a:solidFill>
                <a:latin typeface="Arial"/>
                <a:ea typeface="Arial"/>
                <a:cs typeface="Arial"/>
                <a:sym typeface="Arial"/>
              </a:rPr>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4fcb1f302_0_8:notes"/>
          <p:cNvSpPr>
            <a:spLocks noGrp="1" noRot="1" noChangeAspect="1"/>
          </p:cNvSpPr>
          <p:nvPr>
            <p:ph type="sldImg" idx="2"/>
          </p:nvPr>
        </p:nvSpPr>
        <p:spPr>
          <a:xfrm>
            <a:off x="1135062" y="688975"/>
            <a:ext cx="4589400" cy="34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4fcb1f302_0_8:notes"/>
          <p:cNvSpPr txBox="1">
            <a:spLocks noGrp="1"/>
          </p:cNvSpPr>
          <p:nvPr>
            <p:ph type="body" idx="1"/>
          </p:nvPr>
        </p:nvSpPr>
        <p:spPr>
          <a:xfrm>
            <a:off x="685800" y="4360862"/>
            <a:ext cx="5486400" cy="41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94fcb1f302_0_8:notes"/>
          <p:cNvSpPr txBox="1">
            <a:spLocks noGrp="1"/>
          </p:cNvSpPr>
          <p:nvPr>
            <p:ph type="sldNum" idx="12"/>
          </p:nvPr>
        </p:nvSpPr>
        <p:spPr>
          <a:xfrm>
            <a:off x="3884612" y="8720137"/>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94fcb1f302_0_17:notes"/>
          <p:cNvSpPr>
            <a:spLocks noGrp="1" noRot="1" noChangeAspect="1"/>
          </p:cNvSpPr>
          <p:nvPr>
            <p:ph type="sldImg" idx="2"/>
          </p:nvPr>
        </p:nvSpPr>
        <p:spPr>
          <a:xfrm>
            <a:off x="1135062" y="688975"/>
            <a:ext cx="4589400" cy="34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94fcb1f302_0_17:notes"/>
          <p:cNvSpPr txBox="1">
            <a:spLocks noGrp="1"/>
          </p:cNvSpPr>
          <p:nvPr>
            <p:ph type="body" idx="1"/>
          </p:nvPr>
        </p:nvSpPr>
        <p:spPr>
          <a:xfrm>
            <a:off x="685800" y="4360862"/>
            <a:ext cx="5486400" cy="41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 the Candidate Resources page, scroll down to where you put in your discipline and age category. At the very bottom it will say Applicable Standards.</a:t>
            </a:r>
            <a:endParaRPr/>
          </a:p>
        </p:txBody>
      </p:sp>
      <p:sp>
        <p:nvSpPr>
          <p:cNvPr id="312" name="Google Shape;312;g94fcb1f302_0_17:notes"/>
          <p:cNvSpPr txBox="1">
            <a:spLocks noGrp="1"/>
          </p:cNvSpPr>
          <p:nvPr>
            <p:ph type="sldNum" idx="12"/>
          </p:nvPr>
        </p:nvSpPr>
        <p:spPr>
          <a:xfrm>
            <a:off x="3884612" y="8720137"/>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aa5cdc28d_0_3:notes"/>
          <p:cNvSpPr>
            <a:spLocks noGrp="1" noRot="1" noChangeAspect="1"/>
          </p:cNvSpPr>
          <p:nvPr>
            <p:ph type="sldImg" idx="2"/>
          </p:nvPr>
        </p:nvSpPr>
        <p:spPr>
          <a:xfrm>
            <a:off x="1135062" y="688975"/>
            <a:ext cx="4589400" cy="34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aa5cdc28d_0_3:notes"/>
          <p:cNvSpPr txBox="1">
            <a:spLocks noGrp="1"/>
          </p:cNvSpPr>
          <p:nvPr>
            <p:ph type="body" idx="1"/>
          </p:nvPr>
        </p:nvSpPr>
        <p:spPr>
          <a:xfrm>
            <a:off x="685800" y="4360862"/>
            <a:ext cx="5486400" cy="41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After you read The Guide to National Board Certification I would suggest you read</a:t>
            </a:r>
            <a:endParaRPr/>
          </a:p>
          <a:p>
            <a:pPr marL="0" lvl="0" indent="0" algn="l" rtl="0">
              <a:spcBef>
                <a:spcPts val="0"/>
              </a:spcBef>
              <a:spcAft>
                <a:spcPts val="0"/>
              </a:spcAft>
              <a:buNone/>
            </a:pPr>
            <a:r>
              <a:rPr lang="en-US"/>
              <a:t>What Teachers Should Know and Be Able to Do or The Five Core Propositions.</a:t>
            </a:r>
            <a:endParaRPr/>
          </a:p>
          <a:p>
            <a:pPr marL="0" lvl="0" indent="0" algn="l" rtl="0">
              <a:spcBef>
                <a:spcPts val="0"/>
              </a:spcBef>
              <a:spcAft>
                <a:spcPts val="0"/>
              </a:spcAft>
              <a:buNone/>
            </a:pPr>
            <a:r>
              <a:rPr lang="en-US"/>
              <a:t>accomplishedteacher.org/</a:t>
            </a:r>
            <a:endParaRPr/>
          </a:p>
          <a:p>
            <a:pPr marL="0" lvl="0" indent="0" algn="l" rtl="0">
              <a:spcBef>
                <a:spcPts val="0"/>
              </a:spcBef>
              <a:spcAft>
                <a:spcPts val="0"/>
              </a:spcAft>
              <a:buNone/>
            </a:pPr>
            <a:r>
              <a:rPr lang="en-US"/>
              <a:t>This is the Five Core Propositions or the Green book or the What book. Download it and read it and see in yourself what you already do in these propositions. Seeing the positive things in yourself sets you up to do those four components.</a:t>
            </a:r>
            <a:endParaRPr/>
          </a:p>
        </p:txBody>
      </p:sp>
      <p:sp>
        <p:nvSpPr>
          <p:cNvPr id="320" name="Google Shape;320;g3aa5cdc28d_0_3:notes"/>
          <p:cNvSpPr txBox="1">
            <a:spLocks noGrp="1"/>
          </p:cNvSpPr>
          <p:nvPr>
            <p:ph type="sldNum" idx="12"/>
          </p:nvPr>
        </p:nvSpPr>
        <p:spPr>
          <a:xfrm>
            <a:off x="3884612" y="8720137"/>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3: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33: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I’m not going to lie to you. You might drink a lot of Maalox during this process.</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My journey was very different than most people’s! I was extremely discreet about my process. In 2004 there was only one other NB certified teacher at BMHS. I have some perfectionistic tendencies--better to try and fail privately, right?! No one knew at Gaston Elementary knew what I was doing in my classroom in 2004 and 2005. I would not encourage you to go this route! Find a friend, colleague, mentor! Your journey will be so much more enjoyable! Plus WEAC offers amazing support thanks to Jeff Baas!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marR="0" lvl="0" indent="0" algn="l" rtl="0">
              <a:spcBef>
                <a:spcPts val="0"/>
              </a:spcBef>
              <a:spcAft>
                <a:spcPts val="0"/>
              </a:spcAft>
              <a:buFont typeface="Arial"/>
              <a:buNone/>
            </a:pPr>
            <a:endParaRPr/>
          </a:p>
        </p:txBody>
      </p:sp>
      <p:sp>
        <p:nvSpPr>
          <p:cNvPr id="329" name="Google Shape;329;p33: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a:solidFill>
                  <a:srgbClr val="000000"/>
                </a:solidFill>
                <a:latin typeface="Arial"/>
                <a:ea typeface="Arial"/>
                <a:cs typeface="Arial"/>
                <a:sym typeface="Arial"/>
              </a:rPr>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64efa8110_0_8:notes"/>
          <p:cNvSpPr>
            <a:spLocks noGrp="1" noRot="1" noChangeAspect="1"/>
          </p:cNvSpPr>
          <p:nvPr>
            <p:ph type="sldImg" idx="2"/>
          </p:nvPr>
        </p:nvSpPr>
        <p:spPr>
          <a:xfrm>
            <a:off x="1135062" y="688975"/>
            <a:ext cx="4589400" cy="34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64efa8110_0_8:notes"/>
          <p:cNvSpPr txBox="1">
            <a:spLocks noGrp="1"/>
          </p:cNvSpPr>
          <p:nvPr>
            <p:ph type="body" idx="1"/>
          </p:nvPr>
        </p:nvSpPr>
        <p:spPr>
          <a:xfrm>
            <a:off x="685800" y="4360862"/>
            <a:ext cx="5486400" cy="41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Jeff is a wonderful advocate for the NB process!</a:t>
            </a:r>
            <a:endParaRPr/>
          </a:p>
          <a:p>
            <a:pPr marL="0" lvl="0" indent="0" algn="l" rtl="0">
              <a:spcBef>
                <a:spcPts val="0"/>
              </a:spcBef>
              <a:spcAft>
                <a:spcPts val="0"/>
              </a:spcAft>
              <a:buNone/>
            </a:pPr>
            <a:r>
              <a:rPr lang="en-US"/>
              <a:t>Here are some other contacts.</a:t>
            </a:r>
            <a:endParaRPr/>
          </a:p>
          <a:p>
            <a:pPr marL="0" lvl="0" indent="0" algn="l" rtl="0">
              <a:spcBef>
                <a:spcPts val="0"/>
              </a:spcBef>
              <a:spcAft>
                <a:spcPts val="0"/>
              </a:spcAft>
              <a:buNone/>
            </a:pPr>
            <a:r>
              <a:rPr lang="en-US"/>
              <a:t>You’ll have this number memorized by the end of your certification journey: 1-800-222-TEACH</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solidFill>
                  <a:schemeClr val="dk1"/>
                </a:solidFill>
              </a:rPr>
              <a:t>In one of the many webinars I have attended someone quoted Justin Reich, and I think it was from his soon to be published book</a:t>
            </a:r>
            <a:r>
              <a:rPr lang="en-US" i="1">
                <a:solidFill>
                  <a:schemeClr val="dk1"/>
                </a:solidFill>
              </a:rPr>
              <a:t> Failure to Disrupt</a:t>
            </a:r>
            <a:r>
              <a:rPr lang="en-US">
                <a:solidFill>
                  <a:schemeClr val="dk1"/>
                </a:solidFill>
              </a:rPr>
              <a:t>. He said, “People feel engaged when they feel part of something.” I feel that National Board Certification is the best professional development our profession has to offer!. Supporting candidates is a way I feel I can come full circle and help others to see the greatness inside themselves!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
        <p:nvSpPr>
          <p:cNvPr id="335" name="Google Shape;335;g264efa8110_0_8:notes"/>
          <p:cNvSpPr txBox="1">
            <a:spLocks noGrp="1"/>
          </p:cNvSpPr>
          <p:nvPr>
            <p:ph type="sldNum" idx="12"/>
          </p:nvPr>
        </p:nvSpPr>
        <p:spPr>
          <a:xfrm>
            <a:off x="3884612" y="8720137"/>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6845b12b4_0_4:notes"/>
          <p:cNvSpPr>
            <a:spLocks noGrp="1" noRot="1" noChangeAspect="1"/>
          </p:cNvSpPr>
          <p:nvPr>
            <p:ph type="sldImg" idx="2"/>
          </p:nvPr>
        </p:nvSpPr>
        <p:spPr>
          <a:xfrm>
            <a:off x="1135062" y="688975"/>
            <a:ext cx="4589400" cy="34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6845b12b4_0_4:notes"/>
          <p:cNvSpPr txBox="1">
            <a:spLocks noGrp="1"/>
          </p:cNvSpPr>
          <p:nvPr>
            <p:ph type="body" idx="1"/>
          </p:nvPr>
        </p:nvSpPr>
        <p:spPr>
          <a:xfrm>
            <a:off x="685800" y="4360862"/>
            <a:ext cx="5486400" cy="41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One of WEAC’s support is Jump Start. This year’s Jump Start was cancelled due to COVID-19. We are talking with other networks and considering doing a virtual Jump Start. </a:t>
            </a:r>
            <a:endParaRPr/>
          </a:p>
          <a:p>
            <a:pPr marL="0" lvl="0" indent="0" algn="l" rtl="0">
              <a:spcBef>
                <a:spcPts val="0"/>
              </a:spcBef>
              <a:spcAft>
                <a:spcPts val="0"/>
              </a:spcAft>
              <a:buNone/>
            </a:pPr>
            <a:r>
              <a:rPr lang="en-US"/>
              <a:t>Currently, the national board has many wonderful recordings and resources available to you, and I pointed out some of those on the COVID-19 resources page of the National Board website. There truly has never been more response to the certification process than what there has been from the NB staff during COVID-19! </a:t>
            </a:r>
            <a:endParaRPr/>
          </a:p>
        </p:txBody>
      </p:sp>
      <p:sp>
        <p:nvSpPr>
          <p:cNvPr id="343" name="Google Shape;343;g36845b12b4_0_4:notes"/>
          <p:cNvSpPr txBox="1">
            <a:spLocks noGrp="1"/>
          </p:cNvSpPr>
          <p:nvPr>
            <p:ph type="sldNum" idx="12"/>
          </p:nvPr>
        </p:nvSpPr>
        <p:spPr>
          <a:xfrm>
            <a:off x="3884612" y="8720137"/>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Doesn’t summer seem like ancient history?</a:t>
            </a:r>
            <a:endParaRPr/>
          </a:p>
          <a:p>
            <a:pPr marL="0" lvl="0" indent="0" algn="l" rtl="0">
              <a:spcBef>
                <a:spcPts val="0"/>
              </a:spcBef>
              <a:spcAft>
                <a:spcPts val="0"/>
              </a:spcAft>
              <a:buNone/>
            </a:pPr>
            <a:r>
              <a:rPr lang="en-US"/>
              <a:t>Thank you, thank you for attending and for being curious about this process.</a:t>
            </a:r>
            <a:endParaRPr/>
          </a:p>
          <a:p>
            <a:pPr marL="0" lvl="0" indent="0" algn="l" rtl="0">
              <a:spcBef>
                <a:spcPts val="0"/>
              </a:spcBef>
              <a:spcAft>
                <a:spcPts val="0"/>
              </a:spcAft>
              <a:buNone/>
            </a:pPr>
            <a:r>
              <a:rPr lang="en-US"/>
              <a:t>Chances are you’ve talked with a colleague who has gone through this process, and you’re here to find out more about National Board Certification.</a:t>
            </a:r>
            <a:endParaRPr/>
          </a:p>
          <a:p>
            <a:pPr marL="0" lvl="0" indent="0" algn="l" rtl="0">
              <a:spcBef>
                <a:spcPts val="0"/>
              </a:spcBef>
              <a:spcAft>
                <a:spcPts val="0"/>
              </a:spcAft>
              <a:buNone/>
            </a:pPr>
            <a:r>
              <a:rPr lang="en-US"/>
              <a:t>Maybe you’ve heard about the money or the fame that national board certification can bring you, and you strongly desire to reap the benefits. I’m still waiting for my NFL salary and a walk on the red carpet!</a:t>
            </a:r>
            <a:endParaRPr/>
          </a:p>
          <a:p>
            <a:pPr marL="0" lvl="0" indent="0" algn="l" rtl="0">
              <a:spcBef>
                <a:spcPts val="0"/>
              </a:spcBef>
              <a:spcAft>
                <a:spcPts val="0"/>
              </a:spcAft>
              <a:buNone/>
            </a:pPr>
            <a:r>
              <a:rPr lang="en-US"/>
              <a:t>Perhaps you want to determine your own professional development and you are looking for ways to spend your time analyzing the accomplished work you do. </a:t>
            </a:r>
            <a:endParaRPr/>
          </a:p>
          <a:p>
            <a:pPr marL="0" lvl="0" indent="0" algn="l" rtl="0">
              <a:spcBef>
                <a:spcPts val="0"/>
              </a:spcBef>
              <a:spcAft>
                <a:spcPts val="0"/>
              </a:spcAft>
              <a:buNone/>
            </a:pPr>
            <a:r>
              <a:rPr lang="en-US"/>
              <a:t>Or maybe like me you want to prove something to the outside world that teaching is a highly respected profession, and we deserve to celebrate that! </a:t>
            </a:r>
            <a:endParaRPr/>
          </a:p>
          <a:p>
            <a:pPr marL="0" lvl="0" indent="0" algn="l" rtl="0">
              <a:spcBef>
                <a:spcPts val="0"/>
              </a:spcBef>
              <a:spcAft>
                <a:spcPts val="0"/>
              </a:spcAft>
              <a:buNone/>
            </a:pPr>
            <a:r>
              <a:rPr lang="en-US"/>
              <a:t>Perhaps someone told you that you weren’t a very good teacher and you’re out to prove otherwise. </a:t>
            </a:r>
            <a:endParaRPr/>
          </a:p>
          <a:p>
            <a:pPr marL="0" lvl="0" indent="0" algn="l" rtl="0">
              <a:spcBef>
                <a:spcPts val="0"/>
              </a:spcBef>
              <a:spcAft>
                <a:spcPts val="0"/>
              </a:spcAft>
              <a:buNone/>
            </a:pPr>
            <a:r>
              <a:rPr lang="en-US"/>
              <a:t>Maybe a certified teacher tapped you on the shoulder and said, “Hey, look into this!” </a:t>
            </a:r>
            <a:endParaRPr/>
          </a:p>
          <a:p>
            <a:pPr marL="0" lvl="0" indent="0" algn="l" rtl="0">
              <a:spcBef>
                <a:spcPts val="0"/>
              </a:spcBef>
              <a:spcAft>
                <a:spcPts val="0"/>
              </a:spcAft>
              <a:buNone/>
            </a:pPr>
            <a:r>
              <a:rPr lang="en-US"/>
              <a:t>Just as there are as many reasons people begin this process, there are equally as many ways to certify. Just know that our union and other NBCTs in WI are here to support you on this journey so that you don’t have to sleep alone in a coffin all summer!</a:t>
            </a:r>
            <a:endParaRPr/>
          </a:p>
          <a:p>
            <a:pPr marL="0" lvl="0" indent="0" algn="l" rtl="0">
              <a:spcBef>
                <a:spcPts val="0"/>
              </a:spcBef>
              <a:spcAft>
                <a:spcPts val="0"/>
              </a:spcAft>
              <a:buNone/>
            </a:pPr>
            <a:endParaRPr/>
          </a:p>
        </p:txBody>
      </p:sp>
      <p:sp>
        <p:nvSpPr>
          <p:cNvPr id="70" name="Google Shape;70;p6: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6845b12b4_0_0:notes"/>
          <p:cNvSpPr>
            <a:spLocks noGrp="1" noRot="1" noChangeAspect="1"/>
          </p:cNvSpPr>
          <p:nvPr>
            <p:ph type="sldImg" idx="2"/>
          </p:nvPr>
        </p:nvSpPr>
        <p:spPr>
          <a:xfrm>
            <a:off x="1135062" y="688975"/>
            <a:ext cx="4589400" cy="34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6845b12b4_0_0:notes"/>
          <p:cNvSpPr txBox="1">
            <a:spLocks noGrp="1"/>
          </p:cNvSpPr>
          <p:nvPr>
            <p:ph type="body" idx="1"/>
          </p:nvPr>
        </p:nvSpPr>
        <p:spPr>
          <a:xfrm>
            <a:off x="685800" y="4360862"/>
            <a:ext cx="5486400" cy="41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slide offers the logistics about the three day training and start to certification that is available to you with WEAC’s support. Hopefully, we will be able to hold this training next summer in person! Currently there are cohorts that are working virtually throughout the state and throughout the school year. Maybe this spring we will be able to hold our Dare to Think Writing Retreat in person. It was the last event we held prior to the March 13 end of school! </a:t>
            </a:r>
            <a:endParaRPr/>
          </a:p>
        </p:txBody>
      </p:sp>
      <p:sp>
        <p:nvSpPr>
          <p:cNvPr id="349" name="Google Shape;349;g36845b12b4_0_0:notes"/>
          <p:cNvSpPr txBox="1">
            <a:spLocks noGrp="1"/>
          </p:cNvSpPr>
          <p:nvPr>
            <p:ph type="sldNum" idx="12"/>
          </p:nvPr>
        </p:nvSpPr>
        <p:spPr>
          <a:xfrm>
            <a:off x="3884612" y="8720137"/>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7: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 truly hope you consider the National Board Certification journey. There are fantastic people to support you along the way! Let’s show everyone that we too are a group of accomplished people who want the very best for our students and are able to work together collectively to advance the dignity of our profession! One of the taglines of the NB is, “The sum is greater than the parts.”</a:t>
            </a:r>
            <a:endParaRPr/>
          </a:p>
          <a:p>
            <a:pPr marL="0" lvl="0" indent="0" algn="l" rtl="0">
              <a:spcBef>
                <a:spcPts val="0"/>
              </a:spcBef>
              <a:spcAft>
                <a:spcPts val="0"/>
              </a:spcAft>
              <a:buNone/>
            </a:pPr>
            <a:endParaRPr/>
          </a:p>
          <a:p>
            <a:pPr marL="0" lvl="0" indent="0" algn="l" rtl="0">
              <a:spcBef>
                <a:spcPts val="0"/>
              </a:spcBef>
              <a:spcAft>
                <a:spcPts val="0"/>
              </a:spcAft>
              <a:buNone/>
            </a:pPr>
            <a:r>
              <a:rPr lang="en-US"/>
              <a:t>(Slide link is to Candidate Resource center--First Time and Returning Candidates is your place to begin!) </a:t>
            </a:r>
            <a:endParaRPr/>
          </a:p>
        </p:txBody>
      </p:sp>
      <p:sp>
        <p:nvSpPr>
          <p:cNvPr id="354" name="Google Shape;354;p37: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8: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Please contact me if you have any questions at all! </a:t>
            </a:r>
            <a:endParaRPr/>
          </a:p>
          <a:p>
            <a:pPr marL="0" lvl="0" indent="0" algn="l" rtl="0">
              <a:spcBef>
                <a:spcPts val="0"/>
              </a:spcBef>
              <a:spcAft>
                <a:spcPts val="0"/>
              </a:spcAft>
              <a:buNone/>
            </a:pPr>
            <a:r>
              <a:rPr lang="en-US"/>
              <a:t>This is very nice, but there’s no need to thank me :) Thank you to Jeff Baas and his team for their dedication to the professional development of all WEAC members! He truly makes this support happen, and he and his team do amazing things like the coordination of mentors with candidates, support the annual statewide Dare to Think Writing Retreat. Jeff’s team arranges travel (when we could travel) to NEA’s National Board events.</a:t>
            </a:r>
            <a:endParaRPr/>
          </a:p>
          <a:p>
            <a:pPr marL="0" lvl="0" indent="0" algn="l" rtl="0">
              <a:spcBef>
                <a:spcPts val="0"/>
              </a:spcBef>
              <a:spcAft>
                <a:spcPts val="0"/>
              </a:spcAft>
              <a:buNone/>
            </a:pPr>
            <a:r>
              <a:rPr lang="en-US"/>
              <a:t>Jeff is an advocate for NB through WEAC and the NEA. </a:t>
            </a:r>
            <a:endParaRPr/>
          </a:p>
          <a:p>
            <a:pPr marL="0" lvl="0" indent="0" algn="l" rtl="0">
              <a:spcBef>
                <a:spcPts val="0"/>
              </a:spcBef>
              <a:spcAft>
                <a:spcPts val="0"/>
              </a:spcAft>
              <a:buNone/>
            </a:pPr>
            <a:r>
              <a:rPr lang="en-US">
                <a:solidFill>
                  <a:schemeClr val="dk1"/>
                </a:solidFill>
              </a:rPr>
              <a:t>Please contact me if you would like further information or you have questions or want me to connect you with an NBCT in your certificate area to ask specific questions.</a:t>
            </a:r>
            <a:endParaRPr>
              <a:solidFill>
                <a:schemeClr val="dk1"/>
              </a:solidFill>
            </a:endParaRPr>
          </a:p>
          <a:p>
            <a:pPr marL="0" lvl="0" indent="0" algn="l" rtl="0">
              <a:spcBef>
                <a:spcPts val="0"/>
              </a:spcBef>
              <a:spcAft>
                <a:spcPts val="0"/>
              </a:spcAft>
              <a:buNone/>
            </a:pPr>
            <a:r>
              <a:rPr lang="en-US">
                <a:solidFill>
                  <a:schemeClr val="dk1"/>
                </a:solidFill>
              </a:rPr>
              <a:t>Thank you again for your curiosity.</a:t>
            </a:r>
            <a:endParaRPr>
              <a:solidFill>
                <a:schemeClr val="dk1"/>
              </a:solidFill>
            </a:endParaRPr>
          </a:p>
          <a:p>
            <a:pPr marL="0" lvl="0" indent="0" algn="l" rtl="0">
              <a:spcBef>
                <a:spcPts val="0"/>
              </a:spcBef>
              <a:spcAft>
                <a:spcPts val="0"/>
              </a:spcAft>
              <a:buNone/>
            </a:pPr>
            <a:r>
              <a:rPr lang="en-US">
                <a:solidFill>
                  <a:schemeClr val="dk1"/>
                </a:solidFill>
              </a:rPr>
              <a:t> I hope this is just your first step on your NB journey.</a:t>
            </a:r>
            <a:endParaRPr>
              <a:solidFill>
                <a:schemeClr val="dk1"/>
              </a:solidFill>
            </a:endParaRPr>
          </a:p>
        </p:txBody>
      </p:sp>
      <p:sp>
        <p:nvSpPr>
          <p:cNvPr id="360" name="Google Shape;360;p38: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a:t>I’ll let you read the National Board of Certified Teachers’ Mission</a:t>
            </a:r>
            <a:endParaRPr sz="1600"/>
          </a:p>
          <a:p>
            <a:pPr marL="0" lvl="0" indent="0" algn="l" rtl="0">
              <a:spcBef>
                <a:spcPts val="0"/>
              </a:spcBef>
              <a:spcAft>
                <a:spcPts val="0"/>
              </a:spcAft>
              <a:buNone/>
            </a:pPr>
            <a:endParaRPr sz="950" i="1">
              <a:solidFill>
                <a:srgbClr val="24A78A"/>
              </a:solidFill>
              <a:highlight>
                <a:srgbClr val="FFFFFF"/>
              </a:highlight>
            </a:endParaRPr>
          </a:p>
          <a:p>
            <a:pPr marL="0" lvl="0" indent="0" algn="l" rtl="0">
              <a:spcBef>
                <a:spcPts val="0"/>
              </a:spcBef>
              <a:spcAft>
                <a:spcPts val="0"/>
              </a:spcAft>
              <a:buClr>
                <a:schemeClr val="dk1"/>
              </a:buClr>
              <a:buFont typeface="Arial"/>
              <a:buNone/>
            </a:pPr>
            <a:r>
              <a:rPr lang="en-US">
                <a:solidFill>
                  <a:schemeClr val="dk1"/>
                </a:solidFill>
              </a:rPr>
              <a:t>AFT president Al Shanker was the first to call for a national standards board in a speech to the Press Club in 1985 during the early era of </a:t>
            </a:r>
            <a:r>
              <a:rPr lang="en-US" i="1">
                <a:solidFill>
                  <a:schemeClr val="dk1"/>
                </a:solidFill>
              </a:rPr>
              <a:t>A Nation at Risk’s </a:t>
            </a:r>
            <a:r>
              <a:rPr lang="en-US">
                <a:solidFill>
                  <a:schemeClr val="dk1"/>
                </a:solidFill>
              </a:rPr>
              <a:t>detriment to our profession. </a:t>
            </a:r>
            <a:endParaRPr sz="950" i="1">
              <a:solidFill>
                <a:srgbClr val="24A78A"/>
              </a:solidFill>
              <a:highlight>
                <a:srgbClr val="FFFFFF"/>
              </a:highlight>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Certification is created by teachers for teachers and completely voluntary.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NBCTs, collectively are known as a competent group of professionals whose voices are at the forefront of ed reform and policy at local, state and national levels.</a:t>
            </a:r>
            <a:endParaRPr/>
          </a:p>
        </p:txBody>
      </p:sp>
      <p:sp>
        <p:nvSpPr>
          <p:cNvPr id="75" name="Google Shape;75;p8: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4fcb1f302_0_0:notes"/>
          <p:cNvSpPr>
            <a:spLocks noGrp="1" noRot="1" noChangeAspect="1"/>
          </p:cNvSpPr>
          <p:nvPr>
            <p:ph type="sldImg" idx="2"/>
          </p:nvPr>
        </p:nvSpPr>
        <p:spPr>
          <a:xfrm>
            <a:off x="1135062" y="688975"/>
            <a:ext cx="4589400" cy="34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4fcb1f302_0_0:notes"/>
          <p:cNvSpPr txBox="1">
            <a:spLocks noGrp="1"/>
          </p:cNvSpPr>
          <p:nvPr>
            <p:ph type="body" idx="1"/>
          </p:nvPr>
        </p:nvSpPr>
        <p:spPr>
          <a:xfrm>
            <a:off x="685800" y="4360862"/>
            <a:ext cx="5486400" cy="41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rPr>
              <a:t>Peggy has been the CEO since 2015. You’ll see her on some webinars as she often joins the NB staff to welcome webinar participants. </a:t>
            </a:r>
            <a:r>
              <a:rPr lang="en-US" sz="1550">
                <a:solidFill>
                  <a:srgbClr val="2E3E48"/>
                </a:solidFill>
                <a:highlight>
                  <a:srgbClr val="FFFFFF"/>
                </a:highlight>
              </a:rPr>
              <a:t>President Barack Obama named Brookins as a member of the President’s Advisory Commission on Educational Excellence for African Americans</a:t>
            </a:r>
            <a:r>
              <a:rPr lang="en-US" sz="1400">
                <a:solidFill>
                  <a:schemeClr val="dk1"/>
                </a:solidFill>
              </a:rPr>
              <a:t>.</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US" sz="1600">
                <a:solidFill>
                  <a:schemeClr val="dk1"/>
                </a:solidFill>
              </a:rPr>
              <a:t>Ms. Brookins predecessor, the late Ron Thorpe, former CEO/Director of the National Board Process said:</a:t>
            </a:r>
            <a:endParaRPr sz="1600">
              <a:solidFill>
                <a:schemeClr val="dk1"/>
              </a:solidFill>
            </a:endParaRPr>
          </a:p>
          <a:p>
            <a:pPr marL="0" lvl="0" indent="0" algn="l" rtl="0">
              <a:spcBef>
                <a:spcPts val="0"/>
              </a:spcBef>
              <a:spcAft>
                <a:spcPts val="0"/>
              </a:spcAft>
              <a:buClr>
                <a:schemeClr val="dk1"/>
              </a:buClr>
              <a:buSzPts val="1100"/>
              <a:buFont typeface="Arial"/>
              <a:buNone/>
            </a:pPr>
            <a:r>
              <a:rPr lang="en-US" sz="1900">
                <a:solidFill>
                  <a:srgbClr val="2E3E48"/>
                </a:solidFill>
                <a:highlight>
                  <a:schemeClr val="lt1"/>
                </a:highlight>
              </a:rPr>
              <a:t>“There is consensus that teacher quality is the most important school-based variable determining how well a child learns. It explains why all Americans should care about what it will take to create and sustain a teaching workforce defined by accomplished practice.”</a:t>
            </a:r>
            <a:endParaRPr/>
          </a:p>
        </p:txBody>
      </p:sp>
      <p:sp>
        <p:nvSpPr>
          <p:cNvPr id="82" name="Google Shape;82;g94fcb1f302_0_0:notes"/>
          <p:cNvSpPr txBox="1">
            <a:spLocks noGrp="1"/>
          </p:cNvSpPr>
          <p:nvPr>
            <p:ph type="sldNum" idx="12"/>
          </p:nvPr>
        </p:nvSpPr>
        <p:spPr>
          <a:xfrm>
            <a:off x="3884612" y="8720137"/>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At the end of the session I hope you will have a better understanding of what the benefits are of NB Certification and that you have a cursory understanding of the first layers of the process for becoming certified. Finally, I hope you know what supports are available for you to take your next steps by registering as a candidate.</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solidFill>
                  <a:schemeClr val="dk1"/>
                </a:solidFill>
              </a:rPr>
              <a:t>We’d like you to leave this presentation with a decision to become a candidate.</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If you decide to pursue National Board Certification, we hope you leave with a personal action plan. As a WEAC member you may attend cohort support sessions throughout the state. In addition, WEAC offers three hours with a personal WEAC mentor. Later I’ll mention a couple of other statewide supports WEAC offers.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89" name="Google Shape;89;p7: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NB Certification is an advanced certification and at the end of the continuum for teaching. </a:t>
            </a:r>
            <a:endParaRPr/>
          </a:p>
          <a:p>
            <a:pPr marL="0" lvl="0" indent="0" algn="l" rtl="0">
              <a:spcBef>
                <a:spcPts val="0"/>
              </a:spcBef>
              <a:spcAft>
                <a:spcPts val="0"/>
              </a:spcAft>
              <a:buNone/>
            </a:pPr>
            <a:r>
              <a:rPr lang="en-US"/>
              <a:t>Again, created by teachers for teachers. It’s a demonstration of your content and pedagogical knowledge and expertise with assessment developed not by outsiders but by fellow educators.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Securing National Board Certification is also a way that members can give themselves a raise.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5" name="Google Shape;95;p9: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Research indicates younger students whose families fall on the lower-income side make as high as 15 % gains with an NBCT and s</a:t>
            </a:r>
            <a:r>
              <a:rPr lang="en-US" sz="1700">
                <a:solidFill>
                  <a:srgbClr val="780101"/>
                </a:solidFill>
              </a:rPr>
              <a:t>tudents of NBCTs outperformed students of non-board certified teachers on the Stanford-9 Achievement Test, with learning gains equivalent on average to spending </a:t>
            </a:r>
            <a:r>
              <a:rPr lang="en-US" sz="1700" b="1">
                <a:solidFill>
                  <a:srgbClr val="780101"/>
                </a:solidFill>
              </a:rPr>
              <a:t>more than an extra month in school each year</a:t>
            </a:r>
            <a:r>
              <a:rPr lang="en-US" sz="1700">
                <a:solidFill>
                  <a:srgbClr val="780101"/>
                </a:solidFill>
              </a:rPr>
              <a:t>. (Arizona State University, 2004)</a:t>
            </a:r>
            <a:endParaRPr sz="1700">
              <a:solidFill>
                <a:srgbClr val="780101"/>
              </a:solidFill>
            </a:endParaRPr>
          </a:p>
          <a:p>
            <a:pPr marL="0" lvl="0" indent="0" algn="l" rtl="0">
              <a:spcBef>
                <a:spcPts val="0"/>
              </a:spcBef>
              <a:spcAft>
                <a:spcPts val="0"/>
              </a:spcAft>
              <a:buNone/>
            </a:pPr>
            <a:endParaRPr sz="1700">
              <a:solidFill>
                <a:srgbClr val="780101"/>
              </a:solidFill>
            </a:endParaRPr>
          </a:p>
          <a:p>
            <a:pPr marL="0" lvl="0" indent="0" algn="l" rtl="0">
              <a:spcBef>
                <a:spcPts val="0"/>
              </a:spcBef>
              <a:spcAft>
                <a:spcPts val="0"/>
              </a:spcAft>
              <a:buClr>
                <a:schemeClr val="dk1"/>
              </a:buClr>
              <a:buSzPts val="1100"/>
              <a:buFont typeface="Arial"/>
              <a:buNone/>
            </a:pPr>
            <a:r>
              <a:rPr lang="en-US">
                <a:solidFill>
                  <a:schemeClr val="dk1"/>
                </a:solidFill>
              </a:rPr>
              <a:t>One of my dear friends and National Board Colleagues, Sandra Michels from Green Bay, is currently obtaining her PhD and she is analyzing data to gain insight into what more of the effects of having a board certified teacher are.</a:t>
            </a:r>
            <a:endParaRPr sz="1700">
              <a:solidFill>
                <a:srgbClr val="780101"/>
              </a:solidFill>
            </a:endParaRPr>
          </a:p>
          <a:p>
            <a:pPr marL="0" lvl="0" indent="0" algn="l" rtl="0">
              <a:spcBef>
                <a:spcPts val="0"/>
              </a:spcBef>
              <a:spcAft>
                <a:spcPts val="0"/>
              </a:spcAft>
              <a:buNone/>
            </a:pPr>
            <a:endParaRPr/>
          </a:p>
        </p:txBody>
      </p:sp>
      <p:sp>
        <p:nvSpPr>
          <p:cNvPr id="100" name="Google Shape;100;p10: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1:notes"/>
          <p:cNvSpPr txBox="1">
            <a:spLocks noGrp="1"/>
          </p:cNvSpPr>
          <p:nvPr>
            <p:ph type="body" idx="1"/>
          </p:nvPr>
        </p:nvSpPr>
        <p:spPr>
          <a:xfrm>
            <a:off x="685800" y="4360862"/>
            <a:ext cx="5486400" cy="413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Here are the numbers of NBCTs:</a:t>
            </a:r>
            <a:endParaRPr/>
          </a:p>
          <a:p>
            <a:pPr marL="0" lvl="0" indent="0" algn="l" rtl="0">
              <a:spcBef>
                <a:spcPts val="0"/>
              </a:spcBef>
              <a:spcAft>
                <a:spcPts val="0"/>
              </a:spcAft>
              <a:buNone/>
            </a:pPr>
            <a:r>
              <a:rPr lang="en-US"/>
              <a:t>North Carolina, Florida, South Carolina have the largest numbers of NBCTs.</a:t>
            </a:r>
            <a:endParaRPr/>
          </a:p>
          <a:p>
            <a:pPr marL="0" lvl="0" indent="0" algn="l" rtl="0">
              <a:spcBef>
                <a:spcPts val="0"/>
              </a:spcBef>
              <a:spcAft>
                <a:spcPts val="0"/>
              </a:spcAft>
              <a:buNone/>
            </a:pPr>
            <a:r>
              <a:rPr lang="en-US"/>
              <a:t>As you can guess these states offer monetary incentives for NBCTs.</a:t>
            </a:r>
            <a:endParaRPr/>
          </a:p>
          <a:p>
            <a:pPr marL="0" lvl="0" indent="0" algn="l" rtl="0">
              <a:spcBef>
                <a:spcPts val="0"/>
              </a:spcBef>
              <a:spcAft>
                <a:spcPts val="0"/>
              </a:spcAft>
              <a:buNone/>
            </a:pPr>
            <a:r>
              <a:rPr lang="en-US"/>
              <a:t>WI has 1,452 NBCTs as of July 2020.</a:t>
            </a:r>
            <a:endParaRPr/>
          </a:p>
        </p:txBody>
      </p:sp>
      <p:sp>
        <p:nvSpPr>
          <p:cNvPr id="106" name="Google Shape;106;p11:notes"/>
          <p:cNvSpPr>
            <a:spLocks noGrp="1" noRot="1" noChangeAspect="1"/>
          </p:cNvSpPr>
          <p:nvPr>
            <p:ph type="sldImg" idx="2"/>
          </p:nvPr>
        </p:nvSpPr>
        <p:spPr>
          <a:xfrm>
            <a:off x="1135062" y="688975"/>
            <a:ext cx="4589462"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 name="Google Shape;13;p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2" name="Google Shape;42;p1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11"/>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6" name="Google Shape;46;p1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1400"/>
              <a:buFont typeface="Arial"/>
              <a:buNone/>
              <a:defRPr sz="2000">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 name="Google Shape;17;p4"/>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 name="Google Shape;21;p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1400"/>
              <a:buFont typeface="Arial"/>
              <a:buNone/>
              <a:defRPr sz="3200">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4" name="Google Shape;24;p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7" name="Google Shape;27;p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0" name="Google Shape;30;p8"/>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31" name="Google Shape;31;p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6" name="Google Shape;36;p10"/>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10"/>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Google Shape;38;p1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400"/>
              <a:buFont typeface="Arial"/>
              <a:buNone/>
              <a:defRPr sz="2400" b="1">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9pPr>
          </a:lstStyle>
          <a:p>
            <a:endParaRPr/>
          </a:p>
        </p:txBody>
      </p:sp>
      <p:sp>
        <p:nvSpPr>
          <p:cNvPr id="39" name="Google Shape;39;p10"/>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GSBE bkgd"/>
          <p:cNvPicPr preferRelativeResize="0"/>
          <p:nvPr/>
        </p:nvPicPr>
        <p:blipFill rotWithShape="1">
          <a:blip r:embed="rId1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bpts.org/national-board-certification/candidate-center/first-time-and-returning-candidate-resourc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www.nbpts.org/core-connection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ccomplishedteacher.org/proposition-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W7d8BoBL6w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nbpts.org/wp-content/uploads/Guide_to_NB_Certification.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hyperlink" Target="https://www.nbpts.org/national-board-certification/candidate-center/first-time-and-returning-candidate-resourc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www.nbpts.org/national-board-certification/candidate-center/first-time-and-returning-candidate-resource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_0tNMS_hbcg&amp;t=39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accomplishedteacher.org/" TargetMode="Externa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baasj@weac.org" TargetMode="External"/><Relationship Id="rId7" Type="http://schemas.openxmlformats.org/officeDocument/2006/relationships/hyperlink" Target="mailto:cslavish@gmail.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nbpts.org/national-board-certification/candidate-center/first-time-and-returning-candidate-resources/" TargetMode="External"/><Relationship Id="rId5" Type="http://schemas.openxmlformats.org/officeDocument/2006/relationships/hyperlink" Target="http://www.nbpts.org/" TargetMode="External"/><Relationship Id="rId4" Type="http://schemas.openxmlformats.org/officeDocument/2006/relationships/hyperlink" Target="mailto:charlenekoci@dpi.wi.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db.k12.wi.us/sdb" TargetMode="External"/><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bpts.org/national-board-certification/candidate-center/first-time-and-returning-candidate-resourc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cslavish@gmail.com" TargetMode="External"/><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3" Type="http://schemas.openxmlformats.org/officeDocument/2006/relationships/hyperlink" Target="mailto:cslavish@gmail.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53DA9B-492F-477C-AEB9-CC0FAAB6ECE8}"/>
              </a:ext>
            </a:extLst>
          </p:cNvPr>
          <p:cNvSpPr txBox="1"/>
          <p:nvPr/>
        </p:nvSpPr>
        <p:spPr>
          <a:xfrm>
            <a:off x="1519311" y="1223889"/>
            <a:ext cx="6035040" cy="3539430"/>
          </a:xfrm>
          <a:prstGeom prst="rect">
            <a:avLst/>
          </a:prstGeom>
          <a:noFill/>
        </p:spPr>
        <p:txBody>
          <a:bodyPr wrap="square" rtlCol="0">
            <a:spAutoFit/>
          </a:bodyPr>
          <a:lstStyle/>
          <a:p>
            <a:r>
              <a:rPr lang="en-US" sz="3200" b="1" dirty="0"/>
              <a:t>Hello and thank you for facilitating an informational session. This template is fully intended for you to update and personalize to meet your needs and the needs of potential candidates.</a:t>
            </a:r>
          </a:p>
        </p:txBody>
      </p:sp>
    </p:spTree>
    <p:extLst>
      <p:ext uri="{BB962C8B-B14F-4D97-AF65-F5344CB8AC3E}">
        <p14:creationId xmlns:p14="http://schemas.microsoft.com/office/powerpoint/2010/main" val="326107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21"/>
          <p:cNvGrpSpPr/>
          <p:nvPr/>
        </p:nvGrpSpPr>
        <p:grpSpPr>
          <a:xfrm>
            <a:off x="1524000" y="30162"/>
            <a:ext cx="7467600" cy="6997699"/>
            <a:chOff x="1371600" y="914400"/>
            <a:chExt cx="7891462" cy="4959349"/>
          </a:xfrm>
        </p:grpSpPr>
        <p:pic>
          <p:nvPicPr>
            <p:cNvPr id="109" name="Google Shape;109;p21"/>
            <p:cNvPicPr preferRelativeResize="0"/>
            <p:nvPr/>
          </p:nvPicPr>
          <p:blipFill rotWithShape="1">
            <a:blip r:embed="rId3">
              <a:alphaModFix/>
            </a:blip>
            <a:srcRect/>
            <a:stretch/>
          </p:blipFill>
          <p:spPr>
            <a:xfrm>
              <a:off x="1371600" y="1447800"/>
              <a:ext cx="7399337" cy="4117975"/>
            </a:xfrm>
            <a:prstGeom prst="rect">
              <a:avLst/>
            </a:prstGeom>
            <a:noFill/>
            <a:ln>
              <a:noFill/>
            </a:ln>
          </p:spPr>
        </p:pic>
        <p:sp>
          <p:nvSpPr>
            <p:cNvPr id="110" name="Google Shape;110;p21"/>
            <p:cNvSpPr txBox="1"/>
            <p:nvPr/>
          </p:nvSpPr>
          <p:spPr>
            <a:xfrm>
              <a:off x="2438400" y="914400"/>
              <a:ext cx="6491287" cy="280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baseline="-25000">
                <a:solidFill>
                  <a:schemeClr val="dk1"/>
                </a:solidFill>
                <a:latin typeface="Arial"/>
                <a:ea typeface="Arial"/>
                <a:cs typeface="Arial"/>
                <a:sym typeface="Arial"/>
              </a:endParaRPr>
            </a:p>
          </p:txBody>
        </p:sp>
        <p:sp>
          <p:nvSpPr>
            <p:cNvPr id="111" name="Google Shape;111;p21"/>
            <p:cNvSpPr txBox="1"/>
            <p:nvPr/>
          </p:nvSpPr>
          <p:spPr>
            <a:xfrm>
              <a:off x="6175375" y="5351462"/>
              <a:ext cx="206375" cy="280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baseline="-25000">
                <a:solidFill>
                  <a:schemeClr val="dk1"/>
                </a:solidFill>
                <a:latin typeface="Arial"/>
                <a:ea typeface="Arial"/>
                <a:cs typeface="Arial"/>
                <a:sym typeface="Arial"/>
              </a:endParaRPr>
            </a:p>
          </p:txBody>
        </p:sp>
        <p:sp>
          <p:nvSpPr>
            <p:cNvPr id="112" name="Google Shape;112;p21"/>
            <p:cNvSpPr txBox="1"/>
            <p:nvPr/>
          </p:nvSpPr>
          <p:spPr>
            <a:xfrm>
              <a:off x="7324725" y="5678487"/>
              <a:ext cx="195262" cy="195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baseline="-25000">
                <a:solidFill>
                  <a:schemeClr val="dk1"/>
                </a:solidFill>
                <a:latin typeface="Arial"/>
                <a:ea typeface="Arial"/>
                <a:cs typeface="Arial"/>
                <a:sym typeface="Arial"/>
              </a:endParaRPr>
            </a:p>
          </p:txBody>
        </p:sp>
        <p:sp>
          <p:nvSpPr>
            <p:cNvPr id="113" name="Google Shape;113;p21"/>
            <p:cNvSpPr txBox="1"/>
            <p:nvPr/>
          </p:nvSpPr>
          <p:spPr>
            <a:xfrm>
              <a:off x="2139950" y="1684337"/>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WA</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7256</a:t>
              </a:r>
              <a:endParaRPr/>
            </a:p>
          </p:txBody>
        </p:sp>
        <p:sp>
          <p:nvSpPr>
            <p:cNvPr id="114" name="Google Shape;114;p21"/>
            <p:cNvSpPr txBox="1"/>
            <p:nvPr/>
          </p:nvSpPr>
          <p:spPr>
            <a:xfrm>
              <a:off x="1936750" y="2155825"/>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OR</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296</a:t>
              </a:r>
              <a:endParaRPr/>
            </a:p>
          </p:txBody>
        </p:sp>
        <p:sp>
          <p:nvSpPr>
            <p:cNvPr id="115" name="Google Shape;115;p21"/>
            <p:cNvSpPr txBox="1"/>
            <p:nvPr/>
          </p:nvSpPr>
          <p:spPr>
            <a:xfrm>
              <a:off x="1746250" y="3205162"/>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CA</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5975</a:t>
              </a:r>
              <a:endParaRPr/>
            </a:p>
          </p:txBody>
        </p:sp>
        <p:sp>
          <p:nvSpPr>
            <p:cNvPr id="116" name="Google Shape;116;p21"/>
            <p:cNvSpPr txBox="1"/>
            <p:nvPr/>
          </p:nvSpPr>
          <p:spPr>
            <a:xfrm>
              <a:off x="1847850" y="4452937"/>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AK</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164</a:t>
              </a:r>
              <a:endParaRPr/>
            </a:p>
          </p:txBody>
        </p:sp>
        <p:sp>
          <p:nvSpPr>
            <p:cNvPr id="117" name="Google Shape;117;p21"/>
            <p:cNvSpPr txBox="1"/>
            <p:nvPr/>
          </p:nvSpPr>
          <p:spPr>
            <a:xfrm>
              <a:off x="3681412" y="5135562"/>
              <a:ext cx="511175" cy="3714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400" b="1" i="0" u="none" baseline="-25000">
                  <a:solidFill>
                    <a:schemeClr val="dk1"/>
                  </a:solidFill>
                  <a:latin typeface="Arial"/>
                  <a:ea typeface="Arial"/>
                  <a:cs typeface="Arial"/>
                  <a:sym typeface="Arial"/>
                </a:rPr>
                <a:t>HI</a:t>
              </a:r>
              <a:endParaRPr/>
            </a:p>
            <a:p>
              <a:pPr marL="0" marR="0" lvl="0" indent="0" algn="ctr" rtl="0">
                <a:lnSpc>
                  <a:spcPct val="100000"/>
                </a:lnSpc>
                <a:spcBef>
                  <a:spcPts val="0"/>
                </a:spcBef>
                <a:spcAft>
                  <a:spcPts val="0"/>
                </a:spcAft>
                <a:buClr>
                  <a:schemeClr val="dk1"/>
                </a:buClr>
                <a:buFont typeface="Arial"/>
                <a:buNone/>
              </a:pPr>
              <a:r>
                <a:rPr lang="en-US" sz="1400" b="1" i="0" u="none" baseline="-25000">
                  <a:solidFill>
                    <a:schemeClr val="dk1"/>
                  </a:solidFill>
                  <a:latin typeface="Arial"/>
                  <a:ea typeface="Arial"/>
                  <a:cs typeface="Arial"/>
                  <a:sym typeface="Arial"/>
                </a:rPr>
                <a:t>469</a:t>
              </a:r>
              <a:endParaRPr/>
            </a:p>
          </p:txBody>
        </p:sp>
        <p:sp>
          <p:nvSpPr>
            <p:cNvPr id="118" name="Google Shape;118;p21"/>
            <p:cNvSpPr txBox="1"/>
            <p:nvPr/>
          </p:nvSpPr>
          <p:spPr>
            <a:xfrm>
              <a:off x="3549650" y="3800475"/>
              <a:ext cx="4683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NM</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870</a:t>
              </a:r>
              <a:endParaRPr/>
            </a:p>
          </p:txBody>
        </p:sp>
        <p:sp>
          <p:nvSpPr>
            <p:cNvPr id="119" name="Google Shape;119;p21"/>
            <p:cNvSpPr txBox="1"/>
            <p:nvPr/>
          </p:nvSpPr>
          <p:spPr>
            <a:xfrm>
              <a:off x="3683000" y="3151187"/>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CO</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837</a:t>
              </a:r>
              <a:endParaRPr/>
            </a:p>
          </p:txBody>
        </p:sp>
        <p:sp>
          <p:nvSpPr>
            <p:cNvPr id="120" name="Google Shape;120;p21"/>
            <p:cNvSpPr txBox="1"/>
            <p:nvPr/>
          </p:nvSpPr>
          <p:spPr>
            <a:xfrm>
              <a:off x="3538537" y="2554287"/>
              <a:ext cx="4683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WY</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497</a:t>
              </a:r>
              <a:endParaRPr/>
            </a:p>
          </p:txBody>
        </p:sp>
        <p:sp>
          <p:nvSpPr>
            <p:cNvPr id="121" name="Google Shape;121;p21"/>
            <p:cNvSpPr txBox="1"/>
            <p:nvPr/>
          </p:nvSpPr>
          <p:spPr>
            <a:xfrm>
              <a:off x="3406775" y="1903412"/>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MT</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138</a:t>
              </a:r>
              <a:endParaRPr/>
            </a:p>
          </p:txBody>
        </p:sp>
        <p:sp>
          <p:nvSpPr>
            <p:cNvPr id="122" name="Google Shape;122;p21"/>
            <p:cNvSpPr txBox="1"/>
            <p:nvPr/>
          </p:nvSpPr>
          <p:spPr>
            <a:xfrm>
              <a:off x="2876550" y="3041650"/>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UT</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230</a:t>
              </a:r>
              <a:endParaRPr/>
            </a:p>
          </p:txBody>
        </p:sp>
        <p:sp>
          <p:nvSpPr>
            <p:cNvPr id="123" name="Google Shape;123;p21"/>
            <p:cNvSpPr txBox="1"/>
            <p:nvPr/>
          </p:nvSpPr>
          <p:spPr>
            <a:xfrm>
              <a:off x="2725737" y="3746500"/>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AZ</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1078</a:t>
              </a:r>
              <a:endParaRPr/>
            </a:p>
          </p:txBody>
        </p:sp>
        <p:sp>
          <p:nvSpPr>
            <p:cNvPr id="124" name="Google Shape;124;p21"/>
            <p:cNvSpPr txBox="1"/>
            <p:nvPr/>
          </p:nvSpPr>
          <p:spPr>
            <a:xfrm>
              <a:off x="2251075" y="2876550"/>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NV</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586</a:t>
              </a:r>
              <a:endParaRPr/>
            </a:p>
          </p:txBody>
        </p:sp>
        <p:sp>
          <p:nvSpPr>
            <p:cNvPr id="125" name="Google Shape;125;p21"/>
            <p:cNvSpPr txBox="1"/>
            <p:nvPr/>
          </p:nvSpPr>
          <p:spPr>
            <a:xfrm>
              <a:off x="2705100" y="2282825"/>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ID</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374</a:t>
              </a:r>
              <a:endParaRPr/>
            </a:p>
          </p:txBody>
        </p:sp>
        <p:sp>
          <p:nvSpPr>
            <p:cNvPr id="126" name="Google Shape;126;p21"/>
            <p:cNvSpPr txBox="1"/>
            <p:nvPr/>
          </p:nvSpPr>
          <p:spPr>
            <a:xfrm>
              <a:off x="4651375" y="3257550"/>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KS</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393</a:t>
              </a:r>
              <a:endParaRPr/>
            </a:p>
          </p:txBody>
        </p:sp>
        <p:sp>
          <p:nvSpPr>
            <p:cNvPr id="127" name="Google Shape;127;p21"/>
            <p:cNvSpPr txBox="1"/>
            <p:nvPr/>
          </p:nvSpPr>
          <p:spPr>
            <a:xfrm>
              <a:off x="4443412" y="2824162"/>
              <a:ext cx="457200"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NE</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110</a:t>
              </a:r>
              <a:endParaRPr/>
            </a:p>
          </p:txBody>
        </p:sp>
        <p:sp>
          <p:nvSpPr>
            <p:cNvPr id="128" name="Google Shape;128;p21"/>
            <p:cNvSpPr txBox="1"/>
            <p:nvPr/>
          </p:nvSpPr>
          <p:spPr>
            <a:xfrm>
              <a:off x="4440237" y="2389187"/>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SD</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103</a:t>
              </a:r>
              <a:endParaRPr/>
            </a:p>
          </p:txBody>
        </p:sp>
        <p:sp>
          <p:nvSpPr>
            <p:cNvPr id="129" name="Google Shape;129;p21"/>
            <p:cNvSpPr txBox="1"/>
            <p:nvPr/>
          </p:nvSpPr>
          <p:spPr>
            <a:xfrm>
              <a:off x="4462462" y="1957387"/>
              <a:ext cx="4413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ND</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41</a:t>
              </a:r>
              <a:endParaRPr/>
            </a:p>
          </p:txBody>
        </p:sp>
        <p:sp>
          <p:nvSpPr>
            <p:cNvPr id="130" name="Google Shape;130;p21"/>
            <p:cNvSpPr txBox="1"/>
            <p:nvPr/>
          </p:nvSpPr>
          <p:spPr>
            <a:xfrm>
              <a:off x="5456237" y="4344987"/>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LA</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1864</a:t>
              </a:r>
              <a:endParaRPr/>
            </a:p>
          </p:txBody>
        </p:sp>
        <p:sp>
          <p:nvSpPr>
            <p:cNvPr id="131" name="Google Shape;131;p21"/>
            <p:cNvSpPr txBox="1"/>
            <p:nvPr/>
          </p:nvSpPr>
          <p:spPr>
            <a:xfrm>
              <a:off x="5457825" y="3800475"/>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AR</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2569</a:t>
              </a:r>
              <a:endParaRPr/>
            </a:p>
          </p:txBody>
        </p:sp>
        <p:sp>
          <p:nvSpPr>
            <p:cNvPr id="132" name="Google Shape;132;p21"/>
            <p:cNvSpPr txBox="1"/>
            <p:nvPr/>
          </p:nvSpPr>
          <p:spPr>
            <a:xfrm>
              <a:off x="4794250" y="3746500"/>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OK</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3077</a:t>
              </a:r>
              <a:endParaRPr/>
            </a:p>
          </p:txBody>
        </p:sp>
        <p:sp>
          <p:nvSpPr>
            <p:cNvPr id="133" name="Google Shape;133;p21"/>
            <p:cNvSpPr txBox="1"/>
            <p:nvPr/>
          </p:nvSpPr>
          <p:spPr>
            <a:xfrm>
              <a:off x="5429250" y="3313112"/>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MO</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856</a:t>
              </a:r>
              <a:endParaRPr/>
            </a:p>
          </p:txBody>
        </p:sp>
        <p:sp>
          <p:nvSpPr>
            <p:cNvPr id="134" name="Google Shape;134;p21"/>
            <p:cNvSpPr txBox="1"/>
            <p:nvPr/>
          </p:nvSpPr>
          <p:spPr>
            <a:xfrm>
              <a:off x="5291137" y="2771775"/>
              <a:ext cx="4794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IA</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683</a:t>
              </a:r>
              <a:endParaRPr/>
            </a:p>
          </p:txBody>
        </p:sp>
        <p:sp>
          <p:nvSpPr>
            <p:cNvPr id="135" name="Google Shape;135;p21"/>
            <p:cNvSpPr txBox="1"/>
            <p:nvPr/>
          </p:nvSpPr>
          <p:spPr>
            <a:xfrm>
              <a:off x="5176837" y="2120900"/>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MN</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392</a:t>
              </a:r>
              <a:endParaRPr/>
            </a:p>
          </p:txBody>
        </p:sp>
        <p:sp>
          <p:nvSpPr>
            <p:cNvPr id="136" name="Google Shape;136;p21"/>
            <p:cNvSpPr txBox="1"/>
            <p:nvPr/>
          </p:nvSpPr>
          <p:spPr>
            <a:xfrm>
              <a:off x="4432300" y="4316412"/>
              <a:ext cx="56356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TX</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822</a:t>
              </a:r>
              <a:endParaRPr/>
            </a:p>
          </p:txBody>
        </p:sp>
        <p:sp>
          <p:nvSpPr>
            <p:cNvPr id="137" name="Google Shape;137;p21"/>
            <p:cNvSpPr txBox="1"/>
            <p:nvPr/>
          </p:nvSpPr>
          <p:spPr>
            <a:xfrm>
              <a:off x="6627812" y="2895600"/>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OH</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3337</a:t>
              </a:r>
              <a:endParaRPr/>
            </a:p>
          </p:txBody>
        </p:sp>
        <p:sp>
          <p:nvSpPr>
            <p:cNvPr id="138" name="Google Shape;138;p21"/>
            <p:cNvSpPr txBox="1"/>
            <p:nvPr/>
          </p:nvSpPr>
          <p:spPr>
            <a:xfrm>
              <a:off x="6246812" y="3429000"/>
              <a:ext cx="869950" cy="196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KY  2979</a:t>
              </a:r>
              <a:endParaRPr/>
            </a:p>
          </p:txBody>
        </p:sp>
        <p:sp>
          <p:nvSpPr>
            <p:cNvPr id="139" name="Google Shape;139;p21"/>
            <p:cNvSpPr txBox="1"/>
            <p:nvPr/>
          </p:nvSpPr>
          <p:spPr>
            <a:xfrm>
              <a:off x="6070600" y="3692525"/>
              <a:ext cx="773112" cy="196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TN  643</a:t>
              </a:r>
              <a:endParaRPr/>
            </a:p>
          </p:txBody>
        </p:sp>
        <p:sp>
          <p:nvSpPr>
            <p:cNvPr id="140" name="Google Shape;140;p21"/>
            <p:cNvSpPr txBox="1"/>
            <p:nvPr/>
          </p:nvSpPr>
          <p:spPr>
            <a:xfrm>
              <a:off x="6240462" y="4019550"/>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AL</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2243</a:t>
              </a:r>
              <a:endParaRPr/>
            </a:p>
          </p:txBody>
        </p:sp>
        <p:sp>
          <p:nvSpPr>
            <p:cNvPr id="141" name="Google Shape;141;p21"/>
            <p:cNvSpPr txBox="1"/>
            <p:nvPr/>
          </p:nvSpPr>
          <p:spPr>
            <a:xfrm>
              <a:off x="6342062" y="2498725"/>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MI</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385</a:t>
              </a:r>
              <a:endParaRPr/>
            </a:p>
          </p:txBody>
        </p:sp>
        <p:sp>
          <p:nvSpPr>
            <p:cNvPr id="142" name="Google Shape;142;p21"/>
            <p:cNvSpPr txBox="1"/>
            <p:nvPr/>
          </p:nvSpPr>
          <p:spPr>
            <a:xfrm>
              <a:off x="6278562" y="2987675"/>
              <a:ext cx="461962" cy="323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IN</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159</a:t>
              </a:r>
              <a:endParaRPr/>
            </a:p>
          </p:txBody>
        </p:sp>
        <p:sp>
          <p:nvSpPr>
            <p:cNvPr id="143" name="Google Shape;143;p21"/>
            <p:cNvSpPr txBox="1"/>
            <p:nvPr/>
          </p:nvSpPr>
          <p:spPr>
            <a:xfrm>
              <a:off x="5845175" y="4114800"/>
              <a:ext cx="565150"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MS</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3557</a:t>
              </a:r>
              <a:endParaRPr/>
            </a:p>
          </p:txBody>
        </p:sp>
        <p:sp>
          <p:nvSpPr>
            <p:cNvPr id="144" name="Google Shape;144;p21"/>
            <p:cNvSpPr txBox="1"/>
            <p:nvPr/>
          </p:nvSpPr>
          <p:spPr>
            <a:xfrm>
              <a:off x="5834062" y="2987675"/>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IL</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5842</a:t>
              </a:r>
              <a:endParaRPr/>
            </a:p>
          </p:txBody>
        </p:sp>
        <p:sp>
          <p:nvSpPr>
            <p:cNvPr id="145" name="Google Shape;145;p21"/>
            <p:cNvSpPr txBox="1"/>
            <p:nvPr/>
          </p:nvSpPr>
          <p:spPr>
            <a:xfrm>
              <a:off x="5713412" y="2389187"/>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WI</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1015</a:t>
              </a:r>
              <a:endParaRPr/>
            </a:p>
          </p:txBody>
        </p:sp>
        <p:sp>
          <p:nvSpPr>
            <p:cNvPr id="146" name="Google Shape;146;p21"/>
            <p:cNvSpPr txBox="1"/>
            <p:nvPr/>
          </p:nvSpPr>
          <p:spPr>
            <a:xfrm>
              <a:off x="6956425" y="3124200"/>
              <a:ext cx="488950" cy="3270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WV</a:t>
              </a:r>
              <a:endParaRPr/>
            </a:p>
            <a:p>
              <a:pPr marL="0" marR="0" lvl="0" indent="0" algn="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749</a:t>
              </a:r>
              <a:endParaRPr/>
            </a:p>
          </p:txBody>
        </p:sp>
        <p:sp>
          <p:nvSpPr>
            <p:cNvPr id="147" name="Google Shape;147;p21"/>
            <p:cNvSpPr txBox="1"/>
            <p:nvPr/>
          </p:nvSpPr>
          <p:spPr>
            <a:xfrm>
              <a:off x="7335837" y="3205162"/>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VA</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2889</a:t>
              </a:r>
              <a:endParaRPr/>
            </a:p>
          </p:txBody>
        </p:sp>
        <p:sp>
          <p:nvSpPr>
            <p:cNvPr id="148" name="Google Shape;148;p21"/>
            <p:cNvSpPr txBox="1"/>
            <p:nvPr/>
          </p:nvSpPr>
          <p:spPr>
            <a:xfrm>
              <a:off x="6989762" y="3584575"/>
              <a:ext cx="1016000" cy="196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NC  20,122</a:t>
              </a:r>
              <a:endParaRPr/>
            </a:p>
          </p:txBody>
        </p:sp>
        <p:sp>
          <p:nvSpPr>
            <p:cNvPr id="149" name="Google Shape;149;p21"/>
            <p:cNvSpPr txBox="1"/>
            <p:nvPr/>
          </p:nvSpPr>
          <p:spPr>
            <a:xfrm>
              <a:off x="7146925" y="3810000"/>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SC</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8661</a:t>
              </a:r>
              <a:endParaRPr/>
            </a:p>
          </p:txBody>
        </p:sp>
        <p:sp>
          <p:nvSpPr>
            <p:cNvPr id="150" name="Google Shape;150;p21"/>
            <p:cNvSpPr txBox="1"/>
            <p:nvPr/>
          </p:nvSpPr>
          <p:spPr>
            <a:xfrm>
              <a:off x="6734175" y="4071937"/>
              <a:ext cx="550862" cy="3222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GA</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2595</a:t>
              </a:r>
              <a:endParaRPr/>
            </a:p>
          </p:txBody>
        </p:sp>
        <p:sp>
          <p:nvSpPr>
            <p:cNvPr id="151" name="Google Shape;151;p21"/>
            <p:cNvSpPr txBox="1"/>
            <p:nvPr/>
          </p:nvSpPr>
          <p:spPr>
            <a:xfrm>
              <a:off x="7237412" y="4670425"/>
              <a:ext cx="647700" cy="327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FL</a:t>
              </a:r>
              <a:endParaRPr/>
            </a:p>
            <a:p>
              <a:pPr marL="0" marR="0" lvl="0" indent="0" algn="l"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13669</a:t>
              </a:r>
              <a:endParaRPr/>
            </a:p>
          </p:txBody>
        </p:sp>
        <p:sp>
          <p:nvSpPr>
            <p:cNvPr id="152" name="Google Shape;152;p21"/>
            <p:cNvSpPr txBox="1"/>
            <p:nvPr/>
          </p:nvSpPr>
          <p:spPr>
            <a:xfrm>
              <a:off x="7961312" y="3313112"/>
              <a:ext cx="701675" cy="196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DC  81</a:t>
              </a:r>
              <a:endParaRPr/>
            </a:p>
          </p:txBody>
        </p:sp>
        <p:sp>
          <p:nvSpPr>
            <p:cNvPr id="153" name="Google Shape;153;p21"/>
            <p:cNvSpPr txBox="1"/>
            <p:nvPr/>
          </p:nvSpPr>
          <p:spPr>
            <a:xfrm>
              <a:off x="7585075" y="1847850"/>
              <a:ext cx="509587" cy="349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VT</a:t>
              </a:r>
              <a:endParaRPr/>
            </a:p>
            <a:p>
              <a:pPr marL="0" marR="0" lvl="0" indent="0" algn="ctr" rtl="0">
                <a:lnSpc>
                  <a:spcPct val="100000"/>
                </a:lnSpc>
                <a:spcBef>
                  <a:spcPts val="0"/>
                </a:spcBef>
                <a:spcAft>
                  <a:spcPts val="0"/>
                </a:spcAft>
                <a:buClr>
                  <a:schemeClr val="dk1"/>
                </a:buClr>
                <a:buFont typeface="Arial"/>
                <a:buNone/>
              </a:pPr>
              <a:r>
                <a:rPr lang="en-US" sz="1400" b="1" i="0" u="none" baseline="-25000">
                  <a:solidFill>
                    <a:schemeClr val="dk1"/>
                  </a:solidFill>
                  <a:latin typeface="Arial"/>
                  <a:ea typeface="Arial"/>
                  <a:cs typeface="Arial"/>
                  <a:sym typeface="Arial"/>
                </a:rPr>
                <a:t>236</a:t>
              </a:r>
              <a:endParaRPr/>
            </a:p>
          </p:txBody>
        </p:sp>
        <p:sp>
          <p:nvSpPr>
            <p:cNvPr id="154" name="Google Shape;154;p21"/>
            <p:cNvSpPr txBox="1"/>
            <p:nvPr/>
          </p:nvSpPr>
          <p:spPr>
            <a:xfrm>
              <a:off x="7904162" y="1739900"/>
              <a:ext cx="425450" cy="323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NH</a:t>
              </a:r>
              <a:endParaRPr/>
            </a:p>
            <a:p>
              <a:pPr marL="0" marR="0" lvl="0" indent="0" algn="ctr"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21</a:t>
              </a:r>
              <a:endParaRPr/>
            </a:p>
          </p:txBody>
        </p:sp>
        <p:sp>
          <p:nvSpPr>
            <p:cNvPr id="155" name="Google Shape;155;p21"/>
            <p:cNvSpPr txBox="1"/>
            <p:nvPr/>
          </p:nvSpPr>
          <p:spPr>
            <a:xfrm>
              <a:off x="8221662" y="1903412"/>
              <a:ext cx="466725"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ME</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254</a:t>
              </a:r>
              <a:endParaRPr/>
            </a:p>
          </p:txBody>
        </p:sp>
        <p:sp>
          <p:nvSpPr>
            <p:cNvPr id="156" name="Google Shape;156;p21"/>
            <p:cNvSpPr txBox="1"/>
            <p:nvPr/>
          </p:nvSpPr>
          <p:spPr>
            <a:xfrm>
              <a:off x="7531100" y="2336800"/>
              <a:ext cx="557212"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NY</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1603</a:t>
              </a:r>
              <a:endParaRPr/>
            </a:p>
          </p:txBody>
        </p:sp>
        <p:sp>
          <p:nvSpPr>
            <p:cNvPr id="157" name="Google Shape;157;p21"/>
            <p:cNvSpPr txBox="1"/>
            <p:nvPr/>
          </p:nvSpPr>
          <p:spPr>
            <a:xfrm>
              <a:off x="7188200" y="2743200"/>
              <a:ext cx="554037" cy="32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PA</a:t>
              </a:r>
              <a:endParaRPr/>
            </a:p>
            <a:p>
              <a:pPr marL="0" marR="0" lvl="0" indent="0" algn="ctr" rtl="0">
                <a:lnSpc>
                  <a:spcPct val="100000"/>
                </a:lnSpc>
                <a:spcBef>
                  <a:spcPts val="0"/>
                </a:spcBef>
                <a:spcAft>
                  <a:spcPts val="0"/>
                </a:spcAft>
                <a:buClr>
                  <a:srgbClr val="000000"/>
                </a:buClr>
                <a:buFont typeface="Arial"/>
                <a:buNone/>
              </a:pPr>
              <a:r>
                <a:rPr lang="en-US" sz="1200" b="1" i="0" u="none" baseline="-25000">
                  <a:solidFill>
                    <a:srgbClr val="000000"/>
                  </a:solidFill>
                  <a:latin typeface="Arial"/>
                  <a:ea typeface="Arial"/>
                  <a:cs typeface="Arial"/>
                  <a:sym typeface="Arial"/>
                </a:rPr>
                <a:t>1142</a:t>
              </a:r>
              <a:endParaRPr/>
            </a:p>
          </p:txBody>
        </p:sp>
        <p:sp>
          <p:nvSpPr>
            <p:cNvPr id="158" name="Google Shape;158;p21"/>
            <p:cNvSpPr txBox="1"/>
            <p:nvPr/>
          </p:nvSpPr>
          <p:spPr>
            <a:xfrm>
              <a:off x="7964487" y="3151187"/>
              <a:ext cx="898525" cy="196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MD  2572</a:t>
              </a:r>
              <a:endParaRPr/>
            </a:p>
          </p:txBody>
        </p:sp>
        <p:sp>
          <p:nvSpPr>
            <p:cNvPr id="159" name="Google Shape;159;p21"/>
            <p:cNvSpPr txBox="1"/>
            <p:nvPr/>
          </p:nvSpPr>
          <p:spPr>
            <a:xfrm>
              <a:off x="8083550" y="2987675"/>
              <a:ext cx="779462" cy="196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DE  452</a:t>
              </a:r>
              <a:endParaRPr/>
            </a:p>
          </p:txBody>
        </p:sp>
        <p:sp>
          <p:nvSpPr>
            <p:cNvPr id="160" name="Google Shape;160;p21"/>
            <p:cNvSpPr txBox="1"/>
            <p:nvPr/>
          </p:nvSpPr>
          <p:spPr>
            <a:xfrm>
              <a:off x="8250237" y="2824162"/>
              <a:ext cx="765175" cy="196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NJ  253</a:t>
              </a:r>
              <a:endParaRPr/>
            </a:p>
          </p:txBody>
        </p:sp>
        <p:sp>
          <p:nvSpPr>
            <p:cNvPr id="161" name="Google Shape;161;p21"/>
            <p:cNvSpPr txBox="1"/>
            <p:nvPr/>
          </p:nvSpPr>
          <p:spPr>
            <a:xfrm>
              <a:off x="8377237" y="2697162"/>
              <a:ext cx="885825" cy="1952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CT 151</a:t>
              </a:r>
              <a:endParaRPr/>
            </a:p>
          </p:txBody>
        </p:sp>
        <p:sp>
          <p:nvSpPr>
            <p:cNvPr id="162" name="Google Shape;162;p21"/>
            <p:cNvSpPr txBox="1"/>
            <p:nvPr/>
          </p:nvSpPr>
          <p:spPr>
            <a:xfrm>
              <a:off x="8455025" y="2535237"/>
              <a:ext cx="719137" cy="196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RI  490</a:t>
              </a:r>
              <a:endParaRPr/>
            </a:p>
          </p:txBody>
        </p:sp>
        <p:sp>
          <p:nvSpPr>
            <p:cNvPr id="163" name="Google Shape;163;p21"/>
            <p:cNvSpPr txBox="1"/>
            <p:nvPr/>
          </p:nvSpPr>
          <p:spPr>
            <a:xfrm>
              <a:off x="8262937" y="2336800"/>
              <a:ext cx="803275" cy="1968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MA  596</a:t>
              </a:r>
              <a:endParaRPr/>
            </a:p>
          </p:txBody>
        </p:sp>
        <p:cxnSp>
          <p:nvCxnSpPr>
            <p:cNvPr id="164" name="Google Shape;164;p21"/>
            <p:cNvCxnSpPr/>
            <p:nvPr/>
          </p:nvCxnSpPr>
          <p:spPr>
            <a:xfrm>
              <a:off x="7667625" y="3182937"/>
              <a:ext cx="388937" cy="217487"/>
            </a:xfrm>
            <a:prstGeom prst="straightConnector1">
              <a:avLst/>
            </a:prstGeom>
            <a:noFill/>
            <a:ln>
              <a:noFill/>
            </a:ln>
          </p:spPr>
        </p:cxnSp>
        <p:cxnSp>
          <p:nvCxnSpPr>
            <p:cNvPr id="165" name="Google Shape;165;p21"/>
            <p:cNvCxnSpPr/>
            <p:nvPr/>
          </p:nvCxnSpPr>
          <p:spPr>
            <a:xfrm>
              <a:off x="7732712" y="3074987"/>
              <a:ext cx="388937" cy="161925"/>
            </a:xfrm>
            <a:prstGeom prst="straightConnector1">
              <a:avLst/>
            </a:prstGeom>
            <a:noFill/>
            <a:ln>
              <a:noFill/>
            </a:ln>
          </p:spPr>
        </p:cxnSp>
        <p:cxnSp>
          <p:nvCxnSpPr>
            <p:cNvPr id="166" name="Google Shape;166;p21"/>
            <p:cNvCxnSpPr/>
            <p:nvPr/>
          </p:nvCxnSpPr>
          <p:spPr>
            <a:xfrm rot="10800000" flipH="1">
              <a:off x="7927975" y="3074987"/>
              <a:ext cx="258762" cy="53975"/>
            </a:xfrm>
            <a:prstGeom prst="straightConnector1">
              <a:avLst/>
            </a:prstGeom>
            <a:noFill/>
            <a:ln>
              <a:noFill/>
            </a:ln>
          </p:spPr>
        </p:cxnSp>
        <p:cxnSp>
          <p:nvCxnSpPr>
            <p:cNvPr id="167" name="Google Shape;167;p21"/>
            <p:cNvCxnSpPr/>
            <p:nvPr/>
          </p:nvCxnSpPr>
          <p:spPr>
            <a:xfrm rot="10800000" flipH="1">
              <a:off x="7991475" y="2911475"/>
              <a:ext cx="390525" cy="53975"/>
            </a:xfrm>
            <a:prstGeom prst="straightConnector1">
              <a:avLst/>
            </a:prstGeom>
            <a:noFill/>
            <a:ln>
              <a:noFill/>
            </a:ln>
          </p:spPr>
        </p:cxnSp>
        <p:cxnSp>
          <p:nvCxnSpPr>
            <p:cNvPr id="168" name="Google Shape;168;p21"/>
            <p:cNvCxnSpPr/>
            <p:nvPr/>
          </p:nvCxnSpPr>
          <p:spPr>
            <a:xfrm>
              <a:off x="8121650" y="2693987"/>
              <a:ext cx="260350" cy="109537"/>
            </a:xfrm>
            <a:prstGeom prst="straightConnector1">
              <a:avLst/>
            </a:prstGeom>
            <a:noFill/>
            <a:ln>
              <a:noFill/>
            </a:ln>
          </p:spPr>
        </p:cxnSp>
        <p:cxnSp>
          <p:nvCxnSpPr>
            <p:cNvPr id="169" name="Google Shape;169;p21"/>
            <p:cNvCxnSpPr/>
            <p:nvPr/>
          </p:nvCxnSpPr>
          <p:spPr>
            <a:xfrm>
              <a:off x="8316912" y="2640012"/>
              <a:ext cx="130175" cy="53975"/>
            </a:xfrm>
            <a:prstGeom prst="straightConnector1">
              <a:avLst/>
            </a:prstGeom>
            <a:noFill/>
            <a:ln>
              <a:noFill/>
            </a:ln>
          </p:spPr>
        </p:cxnSp>
        <p:cxnSp>
          <p:nvCxnSpPr>
            <p:cNvPr id="170" name="Google Shape;170;p21"/>
            <p:cNvCxnSpPr/>
            <p:nvPr/>
          </p:nvCxnSpPr>
          <p:spPr>
            <a:xfrm rot="10800000" flipH="1">
              <a:off x="8251825" y="2478087"/>
              <a:ext cx="323850" cy="53975"/>
            </a:xfrm>
            <a:prstGeom prst="straightConnector1">
              <a:avLst/>
            </a:prstGeom>
            <a:noFill/>
            <a:ln>
              <a:noFill/>
            </a:ln>
          </p:spPr>
        </p:cxnSp>
        <p:cxnSp>
          <p:nvCxnSpPr>
            <p:cNvPr id="171" name="Google Shape;171;p21"/>
            <p:cNvCxnSpPr/>
            <p:nvPr/>
          </p:nvCxnSpPr>
          <p:spPr>
            <a:xfrm>
              <a:off x="7927975" y="2097087"/>
              <a:ext cx="128587" cy="217487"/>
            </a:xfrm>
            <a:prstGeom prst="straightConnector1">
              <a:avLst/>
            </a:prstGeom>
            <a:noFill/>
            <a:ln>
              <a:noFill/>
            </a:ln>
          </p:spPr>
        </p:cxnSp>
        <p:cxnSp>
          <p:nvCxnSpPr>
            <p:cNvPr id="172" name="Google Shape;172;p21"/>
            <p:cNvCxnSpPr/>
            <p:nvPr/>
          </p:nvCxnSpPr>
          <p:spPr>
            <a:xfrm>
              <a:off x="8121650" y="2043112"/>
              <a:ext cx="61912" cy="325437"/>
            </a:xfrm>
            <a:prstGeom prst="straightConnector1">
              <a:avLst/>
            </a:prstGeom>
            <a:noFill/>
            <a:ln>
              <a:noFill/>
            </a:ln>
          </p:spPr>
        </p:cxnSp>
      </p:grpSp>
      <p:sp>
        <p:nvSpPr>
          <p:cNvPr id="173" name="Google Shape;173;p21"/>
          <p:cNvSpPr txBox="1"/>
          <p:nvPr/>
        </p:nvSpPr>
        <p:spPr>
          <a:xfrm>
            <a:off x="685800" y="2743200"/>
            <a:ext cx="1066800" cy="182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200" b="1" i="0" u="none" baseline="-25000">
                <a:solidFill>
                  <a:schemeClr val="dk1"/>
                </a:solidFill>
                <a:latin typeface="Arial"/>
                <a:ea typeface="Arial"/>
                <a:cs typeface="Arial"/>
                <a:sym typeface="Arial"/>
              </a:rPr>
              <a:t>Guam – 2</a:t>
            </a:r>
            <a:endParaRPr/>
          </a:p>
          <a:p>
            <a:pPr marL="0" marR="0" lvl="0" indent="0" algn="l" rtl="0">
              <a:lnSpc>
                <a:spcPct val="100000"/>
              </a:lnSpc>
              <a:spcBef>
                <a:spcPts val="600"/>
              </a:spcBef>
              <a:spcAft>
                <a:spcPts val="0"/>
              </a:spcAft>
              <a:buClr>
                <a:schemeClr val="dk1"/>
              </a:buClr>
              <a:buFont typeface="Arial"/>
              <a:buNone/>
            </a:pPr>
            <a:r>
              <a:rPr lang="en-US" sz="1200" b="1" i="0" u="none" baseline="-25000">
                <a:solidFill>
                  <a:schemeClr val="dk1"/>
                </a:solidFill>
                <a:latin typeface="Arial"/>
                <a:ea typeface="Arial"/>
                <a:cs typeface="Arial"/>
                <a:sym typeface="Arial"/>
              </a:rPr>
              <a:t>Virgin Islands – 1</a:t>
            </a:r>
            <a:endParaRPr/>
          </a:p>
          <a:p>
            <a:pPr marL="0" marR="0" lvl="0" indent="0" algn="l" rtl="0">
              <a:lnSpc>
                <a:spcPct val="100000"/>
              </a:lnSpc>
              <a:spcBef>
                <a:spcPts val="600"/>
              </a:spcBef>
              <a:spcAft>
                <a:spcPts val="0"/>
              </a:spcAft>
              <a:buClr>
                <a:schemeClr val="dk1"/>
              </a:buClr>
              <a:buFont typeface="Arial"/>
              <a:buNone/>
            </a:pPr>
            <a:r>
              <a:rPr lang="en-US" sz="1200" b="1" i="0" u="none" baseline="-25000">
                <a:solidFill>
                  <a:schemeClr val="dk1"/>
                </a:solidFill>
                <a:latin typeface="Arial"/>
                <a:ea typeface="Arial"/>
                <a:cs typeface="Arial"/>
                <a:sym typeface="Arial"/>
              </a:rPr>
              <a:t>Armed Forces – 22</a:t>
            </a:r>
            <a:endParaRPr/>
          </a:p>
          <a:p>
            <a:pPr marL="0" marR="0" lvl="0" indent="0" algn="l" rtl="0">
              <a:lnSpc>
                <a:spcPct val="100000"/>
              </a:lnSpc>
              <a:spcBef>
                <a:spcPts val="600"/>
              </a:spcBef>
              <a:spcAft>
                <a:spcPts val="0"/>
              </a:spcAft>
              <a:buClr>
                <a:schemeClr val="dk1"/>
              </a:buClr>
              <a:buFont typeface="Arial"/>
              <a:buNone/>
            </a:pPr>
            <a:r>
              <a:rPr lang="en-US" sz="1200" b="1" i="0" u="none" baseline="-25000">
                <a:solidFill>
                  <a:schemeClr val="dk1"/>
                </a:solidFill>
                <a:latin typeface="Arial"/>
                <a:ea typeface="Arial"/>
                <a:cs typeface="Arial"/>
                <a:sym typeface="Arial"/>
              </a:rPr>
              <a:t>Foreign Addresses - 51</a:t>
            </a:r>
            <a:endParaRPr/>
          </a:p>
        </p:txBody>
      </p:sp>
      <p:sp>
        <p:nvSpPr>
          <p:cNvPr id="174" name="Google Shape;174;p21"/>
          <p:cNvSpPr txBox="1"/>
          <p:nvPr/>
        </p:nvSpPr>
        <p:spPr>
          <a:xfrm>
            <a:off x="457200" y="30162"/>
            <a:ext cx="82296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Where are NBCTs?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3">
            <a:alphaModFix/>
          </a:blip>
          <a:srcRect/>
          <a:stretch/>
        </p:blipFill>
        <p:spPr>
          <a:xfrm>
            <a:off x="609600" y="1143000"/>
            <a:ext cx="8153400" cy="4711700"/>
          </a:xfrm>
          <a:prstGeom prst="rect">
            <a:avLst/>
          </a:prstGeom>
          <a:noFill/>
          <a:ln>
            <a:noFill/>
          </a:ln>
        </p:spPr>
      </p:pic>
      <p:sp>
        <p:nvSpPr>
          <p:cNvPr id="180" name="Google Shape;180;p22"/>
          <p:cNvSpPr txBox="1"/>
          <p:nvPr/>
        </p:nvSpPr>
        <p:spPr>
          <a:xfrm>
            <a:off x="457200" y="30162"/>
            <a:ext cx="82296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The Top 20 States</a:t>
            </a:r>
            <a:endParaRPr/>
          </a:p>
        </p:txBody>
      </p:sp>
      <p:pic>
        <p:nvPicPr>
          <p:cNvPr id="181" name="Google Shape;181;p22"/>
          <p:cNvPicPr preferRelativeResize="0"/>
          <p:nvPr/>
        </p:nvPicPr>
        <p:blipFill rotWithShape="1">
          <a:blip r:embed="rId4">
            <a:alphaModFix/>
          </a:blip>
          <a:srcRect/>
          <a:stretch/>
        </p:blipFill>
        <p:spPr>
          <a:xfrm>
            <a:off x="5867400" y="1143000"/>
            <a:ext cx="2038350" cy="2211387"/>
          </a:xfrm>
          <a:prstGeom prst="rect">
            <a:avLst/>
          </a:prstGeom>
          <a:noFill/>
          <a:ln w="38100" cap="sq" cmpd="sng">
            <a:solidFill>
              <a:srgbClr val="780101"/>
            </a:solidFill>
            <a:prstDash val="solid"/>
            <a:miter lim="8000"/>
            <a:headEnd type="none" w="sm" len="sm"/>
            <a:tailEnd type="none" w="sm" len="sm"/>
          </a:ln>
          <a:effectLst>
            <a:outerShdw blurRad="63500" dist="38100" dir="2700000">
              <a:srgbClr val="000000">
                <a:alpha val="4274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body" idx="1"/>
          </p:nvPr>
        </p:nvSpPr>
        <p:spPr>
          <a:xfrm>
            <a:off x="390525" y="755162"/>
            <a:ext cx="3683100" cy="284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SzPts val="2000"/>
              <a:buFont typeface="Arial"/>
              <a:buChar char="•"/>
            </a:pPr>
            <a:r>
              <a:rPr lang="en-US" sz="2000" b="0" i="0" u="none">
                <a:solidFill>
                  <a:srgbClr val="780101"/>
                </a:solidFill>
                <a:latin typeface="Arial"/>
                <a:ea typeface="Arial"/>
                <a:cs typeface="Arial"/>
                <a:sym typeface="Arial"/>
              </a:rPr>
              <a:t>3 years of experience as a pre K-12</a:t>
            </a:r>
            <a:r>
              <a:rPr lang="en-US" sz="2000" b="0" i="0" u="none" baseline="30000">
                <a:solidFill>
                  <a:srgbClr val="780101"/>
                </a:solidFill>
                <a:latin typeface="Arial"/>
                <a:ea typeface="Arial"/>
                <a:cs typeface="Arial"/>
                <a:sym typeface="Arial"/>
              </a:rPr>
              <a:t>th</a:t>
            </a:r>
            <a:r>
              <a:rPr lang="en-US" sz="2000" b="0" i="0" u="none">
                <a:solidFill>
                  <a:srgbClr val="780101"/>
                </a:solidFill>
                <a:latin typeface="Arial"/>
                <a:ea typeface="Arial"/>
                <a:cs typeface="Arial"/>
                <a:sym typeface="Arial"/>
              </a:rPr>
              <a:t> grade teacher or school counselor. </a:t>
            </a:r>
            <a:endParaRPr/>
          </a:p>
          <a:p>
            <a:pPr marL="342900" marR="0" lvl="0" indent="-342900" algn="l" rtl="0">
              <a:lnSpc>
                <a:spcPct val="100000"/>
              </a:lnSpc>
              <a:spcBef>
                <a:spcPts val="400"/>
              </a:spcBef>
              <a:spcAft>
                <a:spcPts val="0"/>
              </a:spcAft>
              <a:buClr>
                <a:srgbClr val="780101"/>
              </a:buClr>
              <a:buSzPts val="2000"/>
              <a:buFont typeface="Arial"/>
              <a:buChar char="•"/>
            </a:pPr>
            <a:r>
              <a:rPr lang="en-US" sz="2000" b="0" i="0" u="none">
                <a:solidFill>
                  <a:srgbClr val="780101"/>
                </a:solidFill>
                <a:latin typeface="Arial"/>
                <a:ea typeface="Arial"/>
                <a:cs typeface="Arial"/>
                <a:sym typeface="Arial"/>
              </a:rPr>
              <a:t>A bachelor’s degree from an accredited institution.</a:t>
            </a:r>
            <a:endParaRPr/>
          </a:p>
          <a:p>
            <a:pPr marL="342900" marR="0" lvl="0" indent="-342900" algn="l" rtl="0">
              <a:lnSpc>
                <a:spcPct val="100000"/>
              </a:lnSpc>
              <a:spcBef>
                <a:spcPts val="400"/>
              </a:spcBef>
              <a:spcAft>
                <a:spcPts val="0"/>
              </a:spcAft>
              <a:buClr>
                <a:srgbClr val="780101"/>
              </a:buClr>
              <a:buSzPts val="2000"/>
              <a:buFont typeface="Arial"/>
              <a:buChar char="•"/>
            </a:pPr>
            <a:r>
              <a:rPr lang="en-US" sz="2000" b="0" i="0" u="none">
                <a:solidFill>
                  <a:srgbClr val="780101"/>
                </a:solidFill>
                <a:latin typeface="Arial"/>
                <a:ea typeface="Arial"/>
                <a:cs typeface="Arial"/>
                <a:sym typeface="Arial"/>
              </a:rPr>
              <a:t>A valid, unencumbered teaching or counselor license.</a:t>
            </a:r>
            <a:endParaRPr/>
          </a:p>
        </p:txBody>
      </p:sp>
      <p:pic>
        <p:nvPicPr>
          <p:cNvPr id="187" name="Google Shape;187;p23" descr="https://lh4.googleusercontent.com/Rp4TsCxMzhZkSo6VHdg35G_Rr3waIVUPXCeMH8UYHECj9UvxIVFU4FbK6SrumsJ5FnEQIZ85v0BB5vqw2Lh7z4_zgNsiWO2WVgEsfiBDmOqQvGL9llNjX5QrRvh15AP5kgdHdfA0Cgo"/>
          <p:cNvPicPr preferRelativeResize="0">
            <a:picLocks noGrp="1"/>
          </p:cNvPicPr>
          <p:nvPr>
            <p:ph type="body" idx="1"/>
          </p:nvPr>
        </p:nvPicPr>
        <p:blipFill rotWithShape="1">
          <a:blip r:embed="rId3">
            <a:alphaModFix/>
          </a:blip>
          <a:srcRect/>
          <a:stretch/>
        </p:blipFill>
        <p:spPr>
          <a:xfrm>
            <a:off x="695850" y="3411550"/>
            <a:ext cx="7752300" cy="3996600"/>
          </a:xfrm>
          <a:prstGeom prst="roundRect">
            <a:avLst>
              <a:gd name="adj" fmla="val 4167"/>
            </a:avLst>
          </a:prstGeom>
          <a:solidFill>
            <a:srgbClr val="FFFFFF"/>
          </a:solidFill>
          <a:ln w="76200" cap="sq" cmpd="sng">
            <a:solidFill>
              <a:srgbClr val="780101"/>
            </a:solidFill>
            <a:prstDash val="solid"/>
            <a:miter lim="8000"/>
            <a:headEnd type="none" w="sm" len="sm"/>
            <a:tailEnd type="none" w="sm" len="sm"/>
          </a:ln>
          <a:effectLst>
            <a:reflection stA="28000" endPos="28000" dist="5000" dir="5400000" sy="-100000" algn="bl" rotWithShape="0"/>
          </a:effectLst>
        </p:spPr>
      </p:pic>
      <p:pic>
        <p:nvPicPr>
          <p:cNvPr id="188" name="Google Shape;188;p23" descr="100_0680"/>
          <p:cNvPicPr preferRelativeResize="0"/>
          <p:nvPr/>
        </p:nvPicPr>
        <p:blipFill rotWithShape="1">
          <a:blip r:embed="rId4">
            <a:alphaModFix/>
          </a:blip>
          <a:srcRect/>
          <a:stretch/>
        </p:blipFill>
        <p:spPr>
          <a:xfrm>
            <a:off x="11335175" y="1499275"/>
            <a:ext cx="3614700" cy="5029200"/>
          </a:xfrm>
          <a:prstGeom prst="roundRect">
            <a:avLst>
              <a:gd name="adj" fmla="val 8594"/>
            </a:avLst>
          </a:prstGeom>
          <a:solidFill>
            <a:srgbClr val="ECECEC"/>
          </a:solidFill>
          <a:ln w="12700" cap="flat" cmpd="sng">
            <a:solidFill>
              <a:srgbClr val="780101"/>
            </a:solidFill>
            <a:prstDash val="solid"/>
            <a:round/>
            <a:headEnd type="none" w="sm" len="sm"/>
            <a:tailEnd type="none" w="sm" len="sm"/>
          </a:ln>
          <a:effectLst>
            <a:reflection stA="38000" endPos="28000" dist="5000" dir="5400000" sy="-100000" algn="bl" rotWithShape="0"/>
          </a:effectLst>
        </p:spPr>
      </p:pic>
      <p:sp>
        <p:nvSpPr>
          <p:cNvPr id="189" name="Google Shape;189;p23"/>
          <p:cNvSpPr txBox="1"/>
          <p:nvPr/>
        </p:nvSpPr>
        <p:spPr>
          <a:xfrm>
            <a:off x="457200" y="12"/>
            <a:ext cx="82296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Eligibility Prerequisites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p:nvPr/>
        </p:nvSpPr>
        <p:spPr>
          <a:xfrm>
            <a:off x="471487" y="998537"/>
            <a:ext cx="3278187" cy="2624137"/>
          </a:xfrm>
          <a:prstGeom prst="rect">
            <a:avLst/>
          </a:prstGeom>
          <a:noFill/>
          <a:ln>
            <a:noFill/>
          </a:ln>
        </p:spPr>
        <p:txBody>
          <a:bodyPr spcFirstLastPara="1" wrap="square" lIns="91425" tIns="45700" rIns="91425" bIns="45700" anchor="t" anchorCtr="0">
            <a:noAutofit/>
          </a:bodyPr>
          <a:lstStyle/>
          <a:p>
            <a:pPr marL="288925" marR="0" lvl="0" indent="-288925" algn="l" rtl="0">
              <a:lnSpc>
                <a:spcPct val="100000"/>
              </a:lnSpc>
              <a:spcBef>
                <a:spcPts val="0"/>
              </a:spcBef>
              <a:spcAft>
                <a:spcPts val="0"/>
              </a:spcAft>
              <a:buClr>
                <a:srgbClr val="780101"/>
              </a:buClr>
              <a:buFont typeface="Arial"/>
              <a:buNone/>
            </a:pPr>
            <a:r>
              <a:rPr lang="en-US" sz="2200" b="1" i="0" u="none">
                <a:solidFill>
                  <a:srgbClr val="780101"/>
                </a:solidFill>
                <a:latin typeface="Arial"/>
                <a:ea typeface="Arial"/>
                <a:cs typeface="Arial"/>
                <a:sym typeface="Arial"/>
              </a:rPr>
              <a:t>AGE CATEGORIES</a:t>
            </a:r>
            <a:endParaRPr/>
          </a:p>
          <a:p>
            <a:pPr marL="288925" marR="0" lvl="0" indent="-288925" algn="l" rtl="0">
              <a:lnSpc>
                <a:spcPct val="100000"/>
              </a:lnSpc>
              <a:spcBef>
                <a:spcPts val="1800"/>
              </a:spcBef>
              <a:spcAft>
                <a:spcPts val="0"/>
              </a:spcAft>
              <a:buClr>
                <a:srgbClr val="FF9900"/>
              </a:buClr>
              <a:buSzPts val="1800"/>
              <a:buFont typeface="Noto Sans Symbols"/>
              <a:buChar char="■"/>
            </a:pPr>
            <a:r>
              <a:rPr lang="en-US" sz="1800" b="1" i="0" u="none">
                <a:solidFill>
                  <a:srgbClr val="780101"/>
                </a:solidFill>
                <a:latin typeface="Arial"/>
                <a:ea typeface="Arial"/>
                <a:cs typeface="Arial"/>
                <a:sym typeface="Arial"/>
              </a:rPr>
              <a:t>Early childhood</a:t>
            </a:r>
            <a:endParaRPr/>
          </a:p>
          <a:p>
            <a:pPr marL="288925" marR="0" lvl="0" indent="-288925" algn="l" rtl="0">
              <a:lnSpc>
                <a:spcPct val="100000"/>
              </a:lnSpc>
              <a:spcBef>
                <a:spcPts val="1800"/>
              </a:spcBef>
              <a:spcAft>
                <a:spcPts val="0"/>
              </a:spcAft>
              <a:buClr>
                <a:srgbClr val="FF9900"/>
              </a:buClr>
              <a:buSzPts val="1800"/>
              <a:buFont typeface="Noto Sans Symbols"/>
              <a:buChar char="■"/>
            </a:pPr>
            <a:r>
              <a:rPr lang="en-US" sz="1800" b="1" i="0" u="none">
                <a:solidFill>
                  <a:srgbClr val="780101"/>
                </a:solidFill>
                <a:latin typeface="Arial"/>
                <a:ea typeface="Arial"/>
                <a:cs typeface="Arial"/>
                <a:sym typeface="Arial"/>
              </a:rPr>
              <a:t>Middle childhood </a:t>
            </a:r>
            <a:endParaRPr/>
          </a:p>
          <a:p>
            <a:pPr marL="288925" marR="0" lvl="0" indent="-288925" algn="l" rtl="0">
              <a:lnSpc>
                <a:spcPct val="100000"/>
              </a:lnSpc>
              <a:spcBef>
                <a:spcPts val="1800"/>
              </a:spcBef>
              <a:spcAft>
                <a:spcPts val="0"/>
              </a:spcAft>
              <a:buClr>
                <a:srgbClr val="FF9900"/>
              </a:buClr>
              <a:buSzPts val="1800"/>
              <a:buFont typeface="Noto Sans Symbols"/>
              <a:buChar char="■"/>
            </a:pPr>
            <a:r>
              <a:rPr lang="en-US" sz="1800" b="1" i="0" u="none">
                <a:solidFill>
                  <a:srgbClr val="780101"/>
                </a:solidFill>
                <a:latin typeface="Arial"/>
                <a:ea typeface="Arial"/>
                <a:cs typeface="Arial"/>
                <a:sym typeface="Arial"/>
              </a:rPr>
              <a:t>Early adolescence </a:t>
            </a:r>
            <a:endParaRPr/>
          </a:p>
          <a:p>
            <a:pPr marL="288925" marR="0" lvl="0" indent="-288925" algn="l" rtl="0">
              <a:lnSpc>
                <a:spcPct val="100000"/>
              </a:lnSpc>
              <a:spcBef>
                <a:spcPts val="1800"/>
              </a:spcBef>
              <a:spcAft>
                <a:spcPts val="0"/>
              </a:spcAft>
              <a:buClr>
                <a:srgbClr val="FF9900"/>
              </a:buClr>
              <a:buSzPts val="1800"/>
              <a:buFont typeface="Noto Sans Symbols"/>
              <a:buChar char="■"/>
            </a:pPr>
            <a:r>
              <a:rPr lang="en-US" sz="1800" b="1" i="0" u="none">
                <a:solidFill>
                  <a:srgbClr val="780101"/>
                </a:solidFill>
                <a:latin typeface="Arial"/>
                <a:ea typeface="Arial"/>
                <a:cs typeface="Arial"/>
                <a:sym typeface="Arial"/>
              </a:rPr>
              <a:t>Young adulthood</a:t>
            </a:r>
            <a:endParaRPr/>
          </a:p>
        </p:txBody>
      </p:sp>
      <p:sp>
        <p:nvSpPr>
          <p:cNvPr id="195" name="Google Shape;195;p24"/>
          <p:cNvSpPr txBox="1"/>
          <p:nvPr/>
        </p:nvSpPr>
        <p:spPr>
          <a:xfrm>
            <a:off x="4114800" y="990600"/>
            <a:ext cx="4343400" cy="5295900"/>
          </a:xfrm>
          <a:prstGeom prst="rect">
            <a:avLst/>
          </a:prstGeom>
          <a:noFill/>
          <a:ln>
            <a:noFill/>
          </a:ln>
        </p:spPr>
        <p:txBody>
          <a:bodyPr spcFirstLastPara="1" wrap="square" lIns="91425" tIns="45700" rIns="91425" bIns="45700" anchor="t" anchorCtr="0">
            <a:noAutofit/>
          </a:bodyPr>
          <a:lstStyle/>
          <a:p>
            <a:pPr marL="288925" marR="0" lvl="0" indent="-288925" algn="l" rtl="0">
              <a:lnSpc>
                <a:spcPct val="90000"/>
              </a:lnSpc>
              <a:spcBef>
                <a:spcPts val="0"/>
              </a:spcBef>
              <a:spcAft>
                <a:spcPts val="0"/>
              </a:spcAft>
              <a:buClr>
                <a:srgbClr val="780101"/>
              </a:buClr>
              <a:buFont typeface="Arial"/>
              <a:buNone/>
            </a:pPr>
            <a:r>
              <a:rPr lang="en-US" sz="2200" b="1" i="0" u="none">
                <a:solidFill>
                  <a:srgbClr val="780101"/>
                </a:solidFill>
                <a:latin typeface="Arial"/>
                <a:ea typeface="Arial"/>
                <a:cs typeface="Arial"/>
                <a:sym typeface="Arial"/>
              </a:rPr>
              <a:t>CONTENT AREAS</a:t>
            </a:r>
            <a:endParaRPr sz="1600" b="1" i="0" u="none">
              <a:solidFill>
                <a:srgbClr val="780101"/>
              </a:solidFill>
              <a:latin typeface="Arial"/>
              <a:ea typeface="Arial"/>
              <a:cs typeface="Arial"/>
              <a:sym typeface="Arial"/>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Art</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Career and Technical Education</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English as a New Language </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English Language Arts</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Exceptional Needs</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Generalist</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Health Education</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Library Media</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Literacy: Reading-Language Arts</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Mathematics</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Music</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Physical Education</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School Counseling </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Science </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Social Studies-History</a:t>
            </a:r>
            <a:endParaRPr/>
          </a:p>
          <a:p>
            <a:pPr marL="288925" marR="0" lvl="0" indent="-288925" algn="l" rtl="0">
              <a:lnSpc>
                <a:spcPct val="90000"/>
              </a:lnSpc>
              <a:spcBef>
                <a:spcPts val="560"/>
              </a:spcBef>
              <a:spcAft>
                <a:spcPts val="0"/>
              </a:spcAft>
              <a:buClr>
                <a:srgbClr val="FF9900"/>
              </a:buClr>
              <a:buSzPts val="1600"/>
              <a:buFont typeface="Noto Sans Symbols"/>
              <a:buChar char="■"/>
            </a:pPr>
            <a:r>
              <a:rPr lang="en-US" sz="1600" b="1" i="0" u="none">
                <a:solidFill>
                  <a:srgbClr val="780101"/>
                </a:solidFill>
                <a:latin typeface="Arial"/>
                <a:ea typeface="Arial"/>
                <a:cs typeface="Arial"/>
                <a:sym typeface="Arial"/>
              </a:rPr>
              <a:t>World Languages</a:t>
            </a:r>
            <a:endParaRPr/>
          </a:p>
        </p:txBody>
      </p:sp>
      <p:sp>
        <p:nvSpPr>
          <p:cNvPr id="196" name="Google Shape;196;p24"/>
          <p:cNvSpPr txBox="1"/>
          <p:nvPr/>
        </p:nvSpPr>
        <p:spPr>
          <a:xfrm>
            <a:off x="471487" y="76200"/>
            <a:ext cx="8229600" cy="68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Certification Areas</a:t>
            </a:r>
            <a:endParaRPr/>
          </a:p>
        </p:txBody>
      </p:sp>
      <p:pic>
        <p:nvPicPr>
          <p:cNvPr id="197" name="Google Shape;197;p24" descr="WI Rapids NBCTs"/>
          <p:cNvPicPr preferRelativeResize="0"/>
          <p:nvPr/>
        </p:nvPicPr>
        <p:blipFill rotWithShape="1">
          <a:blip r:embed="rId3">
            <a:alphaModFix/>
          </a:blip>
          <a:srcRect/>
          <a:stretch/>
        </p:blipFill>
        <p:spPr>
          <a:xfrm>
            <a:off x="625475" y="3697287"/>
            <a:ext cx="2971800" cy="2228850"/>
          </a:xfrm>
          <a:prstGeom prst="rect">
            <a:avLst/>
          </a:prstGeom>
          <a:noFill/>
          <a:ln w="38100" cap="sq" cmpd="sng">
            <a:solidFill>
              <a:srgbClr val="780101"/>
            </a:solidFill>
            <a:prstDash val="solid"/>
            <a:miter lim="8000"/>
            <a:headEnd type="none" w="sm" len="sm"/>
            <a:tailEnd type="none" w="sm" len="sm"/>
          </a:ln>
          <a:effectLst>
            <a:outerShdw blurRad="63500" dist="38100" dir="2700000">
              <a:srgbClr val="000000">
                <a:alpha val="4274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5">
            <a:hlinkClick r:id="rId3"/>
          </p:cNvPr>
          <p:cNvPicPr preferRelativeResize="0"/>
          <p:nvPr/>
        </p:nvPicPr>
        <p:blipFill rotWithShape="1">
          <a:blip r:embed="rId4">
            <a:alphaModFix/>
          </a:blip>
          <a:srcRect/>
          <a:stretch/>
        </p:blipFill>
        <p:spPr>
          <a:xfrm>
            <a:off x="0" y="803275"/>
            <a:ext cx="9144000" cy="5181600"/>
          </a:xfrm>
          <a:prstGeom prst="rect">
            <a:avLst/>
          </a:prstGeom>
          <a:noFill/>
          <a:ln>
            <a:noFill/>
          </a:ln>
        </p:spPr>
      </p:pic>
      <p:sp>
        <p:nvSpPr>
          <p:cNvPr id="203" name="Google Shape;203;p25"/>
          <p:cNvSpPr txBox="1"/>
          <p:nvPr/>
        </p:nvSpPr>
        <p:spPr>
          <a:xfrm>
            <a:off x="457200" y="76200"/>
            <a:ext cx="8229600" cy="71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Age Categories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6">
            <a:hlinkClick r:id="rId3"/>
          </p:cNvPr>
          <p:cNvPicPr preferRelativeResize="0"/>
          <p:nvPr/>
        </p:nvPicPr>
        <p:blipFill>
          <a:blip r:embed="rId4">
            <a:alphaModFix/>
          </a:blip>
          <a:stretch>
            <a:fillRect/>
          </a:stretch>
        </p:blipFill>
        <p:spPr>
          <a:xfrm>
            <a:off x="152400" y="152400"/>
            <a:ext cx="8269326" cy="5321250"/>
          </a:xfrm>
          <a:prstGeom prst="rect">
            <a:avLst/>
          </a:prstGeom>
          <a:noFill/>
          <a:ln>
            <a:noFill/>
          </a:ln>
        </p:spPr>
      </p:pic>
      <p:sp>
        <p:nvSpPr>
          <p:cNvPr id="210" name="Google Shape;210;p26"/>
          <p:cNvSpPr txBox="1"/>
          <p:nvPr/>
        </p:nvSpPr>
        <p:spPr>
          <a:xfrm>
            <a:off x="4814825" y="4176375"/>
            <a:ext cx="73449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a:solidFill>
                  <a:schemeClr val="hlink"/>
                </a:solidFill>
                <a:hlinkClick r:id="rId3"/>
              </a:rPr>
              <a:t>https://www.nbpts.</a:t>
            </a:r>
            <a:endParaRPr/>
          </a:p>
          <a:p>
            <a:pPr marL="0" lvl="0" indent="0" algn="l" rtl="0">
              <a:spcBef>
                <a:spcPts val="0"/>
              </a:spcBef>
              <a:spcAft>
                <a:spcPts val="0"/>
              </a:spcAft>
              <a:buNone/>
            </a:pPr>
            <a:r>
              <a:rPr lang="en-US" sz="2700" u="sng">
                <a:solidFill>
                  <a:schemeClr val="hlink"/>
                </a:solidFill>
                <a:hlinkClick r:id="rId3"/>
              </a:rPr>
              <a:t>org/core-connections/</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p:nvPr/>
        </p:nvSpPr>
        <p:spPr>
          <a:xfrm>
            <a:off x="427037" y="3000375"/>
            <a:ext cx="8458200" cy="91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endParaRPr sz="2400" b="0" i="0" u="none">
              <a:solidFill>
                <a:srgbClr val="002060"/>
              </a:solidFill>
              <a:latin typeface="Arial"/>
              <a:ea typeface="Arial"/>
              <a:cs typeface="Arial"/>
              <a:sym typeface="Arial"/>
            </a:endParaRPr>
          </a:p>
          <a:p>
            <a:pPr marL="742950" marR="0" lvl="1" indent="-285750" algn="l" rtl="0">
              <a:lnSpc>
                <a:spcPct val="80000"/>
              </a:lnSpc>
              <a:spcBef>
                <a:spcPts val="480"/>
              </a:spcBef>
              <a:spcAft>
                <a:spcPts val="0"/>
              </a:spcAft>
              <a:buClr>
                <a:srgbClr val="780101"/>
              </a:buClr>
              <a:buFont typeface="Arial"/>
              <a:buNone/>
            </a:pPr>
            <a:r>
              <a:rPr lang="en-US" sz="2400" b="0" i="0" u="none" strike="noStrike" cap="none">
                <a:solidFill>
                  <a:srgbClr val="780101"/>
                </a:solidFill>
                <a:latin typeface="Arial"/>
                <a:ea typeface="Arial"/>
                <a:cs typeface="Arial"/>
                <a:sym typeface="Arial"/>
              </a:rPr>
              <a:t>Many school districts provide compensation to NBCTs</a:t>
            </a:r>
            <a:endParaRPr/>
          </a:p>
          <a:p>
            <a:pPr marL="0" marR="0" lvl="0" indent="0" algn="l" rtl="0">
              <a:lnSpc>
                <a:spcPct val="100000"/>
              </a:lnSpc>
              <a:spcBef>
                <a:spcPts val="0"/>
              </a:spcBef>
              <a:spcAft>
                <a:spcPts val="0"/>
              </a:spcAft>
              <a:buNone/>
            </a:pPr>
            <a:endParaRPr sz="2400" b="0" i="0" u="none" strike="noStrike" cap="none">
              <a:solidFill>
                <a:srgbClr val="780101"/>
              </a:solidFill>
              <a:latin typeface="Arial"/>
              <a:ea typeface="Arial"/>
              <a:cs typeface="Arial"/>
              <a:sym typeface="Arial"/>
            </a:endParaRPr>
          </a:p>
        </p:txBody>
      </p:sp>
      <p:sp>
        <p:nvSpPr>
          <p:cNvPr id="216" name="Google Shape;216;p27"/>
          <p:cNvSpPr txBox="1"/>
          <p:nvPr/>
        </p:nvSpPr>
        <p:spPr>
          <a:xfrm>
            <a:off x="2743200" y="2270125"/>
            <a:ext cx="4572000" cy="979487"/>
          </a:xfrm>
          <a:prstGeom prst="rect">
            <a:avLst/>
          </a:prstGeom>
          <a:noFill/>
          <a:ln>
            <a:noFill/>
          </a:ln>
        </p:spPr>
        <p:txBody>
          <a:bodyPr spcFirstLastPara="1" wrap="square" lIns="91425" tIns="45700" rIns="91425" bIns="45700" anchor="t" anchorCtr="0">
            <a:noAutofit/>
          </a:bodyPr>
          <a:lstStyle/>
          <a:p>
            <a:pPr marL="457200" marR="0" lvl="1" indent="0" algn="l" rtl="0">
              <a:lnSpc>
                <a:spcPct val="80000"/>
              </a:lnSpc>
              <a:spcBef>
                <a:spcPts val="0"/>
              </a:spcBef>
              <a:spcAft>
                <a:spcPts val="0"/>
              </a:spcAft>
              <a:buClr>
                <a:srgbClr val="780101"/>
              </a:buClr>
              <a:buFont typeface="Arial"/>
              <a:buNone/>
            </a:pPr>
            <a:r>
              <a:rPr lang="en-US" sz="2400" b="0" i="0" u="none" strike="noStrike" cap="none">
                <a:solidFill>
                  <a:srgbClr val="780101"/>
                </a:solidFill>
                <a:latin typeface="Arial"/>
                <a:ea typeface="Arial"/>
                <a:cs typeface="Arial"/>
                <a:sym typeface="Arial"/>
              </a:rPr>
              <a:t>Wisconsin NBCTs receive a 10 year Master Licensure</a:t>
            </a:r>
            <a:endParaRPr/>
          </a:p>
          <a:p>
            <a:pPr marL="0" marR="0" lvl="0" indent="0" algn="l" rtl="0">
              <a:lnSpc>
                <a:spcPct val="100000"/>
              </a:lnSpc>
              <a:spcBef>
                <a:spcPts val="0"/>
              </a:spcBef>
              <a:spcAft>
                <a:spcPts val="0"/>
              </a:spcAft>
              <a:buNone/>
            </a:pPr>
            <a:endParaRPr sz="2400" b="0" i="0" u="none" strike="noStrike" cap="none">
              <a:solidFill>
                <a:srgbClr val="780101"/>
              </a:solidFill>
              <a:latin typeface="Arial"/>
              <a:ea typeface="Arial"/>
              <a:cs typeface="Arial"/>
              <a:sym typeface="Arial"/>
            </a:endParaRPr>
          </a:p>
        </p:txBody>
      </p:sp>
      <p:sp>
        <p:nvSpPr>
          <p:cNvPr id="217" name="Google Shape;217;p27"/>
          <p:cNvSpPr txBox="1"/>
          <p:nvPr/>
        </p:nvSpPr>
        <p:spPr>
          <a:xfrm>
            <a:off x="457200" y="30162"/>
            <a:ext cx="82296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Benefits of Certification</a:t>
            </a:r>
            <a:endParaRPr/>
          </a:p>
        </p:txBody>
      </p:sp>
      <p:sp>
        <p:nvSpPr>
          <p:cNvPr id="218" name="Google Shape;218;p27"/>
          <p:cNvSpPr txBox="1"/>
          <p:nvPr/>
        </p:nvSpPr>
        <p:spPr>
          <a:xfrm>
            <a:off x="671512" y="1112837"/>
            <a:ext cx="3679825" cy="91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endParaRPr sz="2200" b="0" i="0" u="none">
              <a:solidFill>
                <a:srgbClr val="002060"/>
              </a:solidFill>
              <a:latin typeface="Arial"/>
              <a:ea typeface="Arial"/>
              <a:cs typeface="Arial"/>
              <a:sym typeface="Arial"/>
            </a:endParaRPr>
          </a:p>
          <a:p>
            <a:pPr marL="742950" marR="0" lvl="1" indent="-285750" algn="l" rtl="0">
              <a:lnSpc>
                <a:spcPct val="80000"/>
              </a:lnSpc>
              <a:spcBef>
                <a:spcPts val="480"/>
              </a:spcBef>
              <a:spcAft>
                <a:spcPts val="0"/>
              </a:spcAft>
              <a:buClr>
                <a:srgbClr val="780101"/>
              </a:buClr>
              <a:buFont typeface="Arial"/>
              <a:buNone/>
            </a:pPr>
            <a:r>
              <a:rPr lang="en-US" sz="2400" b="0" i="0" u="none" strike="noStrike" cap="none">
                <a:solidFill>
                  <a:srgbClr val="780101"/>
                </a:solidFill>
                <a:latin typeface="Arial"/>
                <a:ea typeface="Arial"/>
                <a:cs typeface="Arial"/>
                <a:sym typeface="Arial"/>
              </a:rPr>
              <a:t>Annual State Stipend</a:t>
            </a:r>
            <a:endParaRPr/>
          </a:p>
        </p:txBody>
      </p:sp>
      <p:sp>
        <p:nvSpPr>
          <p:cNvPr id="219" name="Google Shape;219;p27"/>
          <p:cNvSpPr txBox="1"/>
          <p:nvPr/>
        </p:nvSpPr>
        <p:spPr>
          <a:xfrm>
            <a:off x="482600" y="3914775"/>
            <a:ext cx="3495675" cy="91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endParaRPr sz="2400" b="0" i="0" u="none">
              <a:solidFill>
                <a:srgbClr val="002060"/>
              </a:solidFill>
              <a:latin typeface="Arial"/>
              <a:ea typeface="Arial"/>
              <a:cs typeface="Arial"/>
              <a:sym typeface="Arial"/>
            </a:endParaRPr>
          </a:p>
          <a:p>
            <a:pPr marL="742950" marR="0" lvl="1" indent="-285750" algn="l" rtl="0">
              <a:lnSpc>
                <a:spcPct val="80000"/>
              </a:lnSpc>
              <a:spcBef>
                <a:spcPts val="480"/>
              </a:spcBef>
              <a:spcAft>
                <a:spcPts val="0"/>
              </a:spcAft>
              <a:buClr>
                <a:srgbClr val="780101"/>
              </a:buClr>
              <a:buFont typeface="Arial"/>
              <a:buNone/>
            </a:pPr>
            <a:r>
              <a:rPr lang="en-US" sz="2400" b="0" i="0" u="none" strike="noStrike" cap="none">
                <a:solidFill>
                  <a:srgbClr val="780101"/>
                </a:solidFill>
                <a:latin typeface="Arial"/>
                <a:ea typeface="Arial"/>
                <a:cs typeface="Arial"/>
                <a:sym typeface="Arial"/>
              </a:rPr>
              <a:t>License portability</a:t>
            </a:r>
            <a:endParaRPr/>
          </a:p>
          <a:p>
            <a:pPr marL="0" marR="0" lvl="0" indent="0" algn="l" rtl="0">
              <a:lnSpc>
                <a:spcPct val="100000"/>
              </a:lnSpc>
              <a:spcBef>
                <a:spcPts val="0"/>
              </a:spcBef>
              <a:spcAft>
                <a:spcPts val="0"/>
              </a:spcAft>
              <a:buNone/>
            </a:pPr>
            <a:endParaRPr sz="2400" b="0" i="0" u="none" strike="noStrike" cap="none">
              <a:solidFill>
                <a:srgbClr val="780101"/>
              </a:solidFill>
              <a:latin typeface="Arial"/>
              <a:ea typeface="Arial"/>
              <a:cs typeface="Arial"/>
              <a:sym typeface="Arial"/>
            </a:endParaRPr>
          </a:p>
        </p:txBody>
      </p:sp>
      <p:sp>
        <p:nvSpPr>
          <p:cNvPr id="220" name="Google Shape;220;p27"/>
          <p:cNvSpPr txBox="1"/>
          <p:nvPr/>
        </p:nvSpPr>
        <p:spPr>
          <a:xfrm>
            <a:off x="1109662" y="4924425"/>
            <a:ext cx="3267075" cy="91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endParaRPr sz="2400" b="0" i="0" u="none">
              <a:solidFill>
                <a:srgbClr val="002060"/>
              </a:solidFill>
              <a:latin typeface="Arial"/>
              <a:ea typeface="Arial"/>
              <a:cs typeface="Arial"/>
              <a:sym typeface="Arial"/>
            </a:endParaRPr>
          </a:p>
          <a:p>
            <a:pPr marL="742950" marR="0" lvl="1" indent="-285750" algn="l" rtl="0">
              <a:lnSpc>
                <a:spcPct val="80000"/>
              </a:lnSpc>
              <a:spcBef>
                <a:spcPts val="480"/>
              </a:spcBef>
              <a:spcAft>
                <a:spcPts val="0"/>
              </a:spcAft>
              <a:buClr>
                <a:srgbClr val="780101"/>
              </a:buClr>
              <a:buFont typeface="Arial"/>
              <a:buNone/>
            </a:pPr>
            <a:r>
              <a:rPr lang="en-US" sz="2400" b="0" i="0" u="none" strike="noStrike" cap="none">
                <a:solidFill>
                  <a:srgbClr val="780101"/>
                </a:solidFill>
                <a:latin typeface="Arial"/>
                <a:ea typeface="Arial"/>
                <a:cs typeface="Arial"/>
                <a:sym typeface="Arial"/>
              </a:rPr>
              <a:t>Glory and esteem</a:t>
            </a:r>
            <a:endParaRPr/>
          </a:p>
          <a:p>
            <a:pPr marL="0" marR="0" lvl="0" indent="0" algn="l" rtl="0">
              <a:lnSpc>
                <a:spcPct val="100000"/>
              </a:lnSpc>
              <a:spcBef>
                <a:spcPts val="0"/>
              </a:spcBef>
              <a:spcAft>
                <a:spcPts val="0"/>
              </a:spcAft>
              <a:buNone/>
            </a:pPr>
            <a:endParaRPr sz="2400" b="0" i="0" u="none" strike="noStrike" cap="none">
              <a:solidFill>
                <a:srgbClr val="780101"/>
              </a:solidFill>
              <a:latin typeface="Arial"/>
              <a:ea typeface="Arial"/>
              <a:cs typeface="Arial"/>
              <a:sym typeface="Arial"/>
            </a:endParaRPr>
          </a:p>
        </p:txBody>
      </p:sp>
      <p:sp>
        <p:nvSpPr>
          <p:cNvPr id="221" name="Google Shape;221;p27"/>
          <p:cNvSpPr txBox="1"/>
          <p:nvPr/>
        </p:nvSpPr>
        <p:spPr>
          <a:xfrm>
            <a:off x="3962400" y="4195762"/>
            <a:ext cx="4714875" cy="91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endParaRPr sz="2400" b="0" i="0" u="none">
              <a:solidFill>
                <a:srgbClr val="002060"/>
              </a:solidFill>
              <a:latin typeface="Arial"/>
              <a:ea typeface="Arial"/>
              <a:cs typeface="Arial"/>
              <a:sym typeface="Arial"/>
            </a:endParaRPr>
          </a:p>
          <a:p>
            <a:pPr marL="742950" marR="0" lvl="1" indent="-285750" algn="l" rtl="0">
              <a:lnSpc>
                <a:spcPct val="80000"/>
              </a:lnSpc>
              <a:spcBef>
                <a:spcPts val="480"/>
              </a:spcBef>
              <a:spcAft>
                <a:spcPts val="0"/>
              </a:spcAft>
              <a:buClr>
                <a:srgbClr val="780101"/>
              </a:buClr>
              <a:buFont typeface="Arial"/>
              <a:buNone/>
            </a:pPr>
            <a:r>
              <a:rPr lang="en-US" sz="2400" b="0" i="0" u="none" strike="noStrike" cap="none">
                <a:solidFill>
                  <a:srgbClr val="780101"/>
                </a:solidFill>
                <a:latin typeface="Arial"/>
                <a:ea typeface="Arial"/>
                <a:cs typeface="Arial"/>
                <a:sym typeface="Arial"/>
              </a:rPr>
              <a:t>Have your voice heard</a:t>
            </a:r>
            <a:endParaRPr/>
          </a:p>
          <a:p>
            <a:pPr marL="0" marR="0" lvl="0" indent="0" algn="l" rtl="0">
              <a:lnSpc>
                <a:spcPct val="100000"/>
              </a:lnSpc>
              <a:spcBef>
                <a:spcPts val="0"/>
              </a:spcBef>
              <a:spcAft>
                <a:spcPts val="0"/>
              </a:spcAft>
              <a:buNone/>
            </a:pPr>
            <a:endParaRPr sz="2400" b="0" i="0" u="none" strike="noStrike" cap="none">
              <a:solidFill>
                <a:srgbClr val="78010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p:tgtEl>
                                          <p:spTgt spid="21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0" end="0"/>
                                            </p:txEl>
                                          </p:spTgt>
                                        </p:tgtEl>
                                        <p:attrNameLst>
                                          <p:attrName>style.visibility</p:attrName>
                                        </p:attrNameLst>
                                      </p:cBhvr>
                                      <p:to>
                                        <p:strVal val="visible"/>
                                      </p:to>
                                    </p:set>
                                    <p:animEffect transition="in" filter="fade">
                                      <p:cBhvr>
                                        <p:cTn id="12" dur="1000"/>
                                        <p:tgtEl>
                                          <p:spTgt spid="2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1" end="1"/>
                                            </p:txEl>
                                          </p:spTgt>
                                        </p:tgtEl>
                                        <p:attrNameLst>
                                          <p:attrName>style.visibility</p:attrName>
                                        </p:attrNameLst>
                                      </p:cBhvr>
                                      <p:to>
                                        <p:strVal val="visible"/>
                                      </p:to>
                                    </p:set>
                                    <p:animEffect transition="in" filter="fade">
                                      <p:cBhvr>
                                        <p:cTn id="17" dur="1000"/>
                                        <p:tgtEl>
                                          <p:spTgt spid="2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gtEl>
                                        <p:attrNameLst>
                                          <p:attrName>style.visibility</p:attrName>
                                        </p:attrNameLst>
                                      </p:cBhvr>
                                      <p:to>
                                        <p:strVal val="visible"/>
                                      </p:to>
                                    </p:set>
                                    <p:animEffect transition="in" filter="fade">
                                      <p:cBhvr>
                                        <p:cTn id="22" dur="1000"/>
                                        <p:tgtEl>
                                          <p:spTgt spid="2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fade">
                                      <p:cBhvr>
                                        <p:cTn id="27" dur="1000"/>
                                        <p:tgtEl>
                                          <p:spTgt spid="2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9"/>
                                        </p:tgtEl>
                                        <p:attrNameLst>
                                          <p:attrName>style.visibility</p:attrName>
                                        </p:attrNameLst>
                                      </p:cBhvr>
                                      <p:to>
                                        <p:strVal val="visible"/>
                                      </p:to>
                                    </p:set>
                                    <p:animEffect transition="in" filter="fade">
                                      <p:cBhvr>
                                        <p:cTn id="32" dur="1000"/>
                                        <p:tgtEl>
                                          <p:spTgt spid="2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
                                        </p:tgtEl>
                                        <p:attrNameLst>
                                          <p:attrName>style.visibility</p:attrName>
                                        </p:attrNameLst>
                                      </p:cBhvr>
                                      <p:to>
                                        <p:strVal val="visible"/>
                                      </p:to>
                                    </p:set>
                                    <p:animEffect transition="in" filter="fade">
                                      <p:cBhvr>
                                        <p:cTn id="37"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8"/>
          <p:cNvPicPr preferRelativeResize="0"/>
          <p:nvPr/>
        </p:nvPicPr>
        <p:blipFill rotWithShape="1">
          <a:blip r:embed="rId3">
            <a:alphaModFix/>
          </a:blip>
          <a:srcRect/>
          <a:stretch/>
        </p:blipFill>
        <p:spPr>
          <a:xfrm>
            <a:off x="530225" y="1444625"/>
            <a:ext cx="8205787" cy="3743325"/>
          </a:xfrm>
          <a:prstGeom prst="rect">
            <a:avLst/>
          </a:prstGeom>
          <a:noFill/>
          <a:ln w="228600" cap="sq" cmpd="thickThin">
            <a:solidFill>
              <a:srgbClr val="780101"/>
            </a:solidFill>
            <a:prstDash val="solid"/>
            <a:miter lim="8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29" descr="8.jpg">
            <a:hlinkClick r:id="rId3"/>
          </p:cNvPr>
          <p:cNvPicPr preferRelativeResize="0"/>
          <p:nvPr/>
        </p:nvPicPr>
        <p:blipFill rotWithShape="1">
          <a:blip r:embed="rId4">
            <a:alphaModFix/>
          </a:blip>
          <a:srcRect/>
          <a:stretch/>
        </p:blipFill>
        <p:spPr>
          <a:xfrm>
            <a:off x="1054100" y="774700"/>
            <a:ext cx="7042150" cy="5327650"/>
          </a:xfrm>
          <a:prstGeom prst="rect">
            <a:avLst/>
          </a:prstGeom>
          <a:noFill/>
          <a:ln w="88900" cap="sq" cmpd="thickThin">
            <a:solidFill>
              <a:srgbClr val="780101"/>
            </a:solidFill>
            <a:prstDash val="solid"/>
            <a:miter lim="8000"/>
            <a:headEnd type="none" w="sm" len="sm"/>
            <a:tailEnd type="none" w="sm" len="sm"/>
          </a:ln>
        </p:spPr>
      </p:pic>
      <p:sp>
        <p:nvSpPr>
          <p:cNvPr id="232" name="Google Shape;232;p29"/>
          <p:cNvSpPr txBox="1"/>
          <p:nvPr/>
        </p:nvSpPr>
        <p:spPr>
          <a:xfrm>
            <a:off x="457200" y="30162"/>
            <a:ext cx="82296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Accomplished teachers . . .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p:nvPr/>
        </p:nvSpPr>
        <p:spPr>
          <a:xfrm>
            <a:off x="429100" y="200850"/>
            <a:ext cx="8022000" cy="604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800" b="0" i="0" u="sng">
                <a:solidFill>
                  <a:schemeClr val="hlink"/>
                </a:solidFill>
                <a:latin typeface="Arial"/>
                <a:ea typeface="Arial"/>
                <a:cs typeface="Arial"/>
                <a:sym typeface="Arial"/>
                <a:hlinkClick r:id="rId3"/>
              </a:rPr>
              <a:t> </a:t>
            </a:r>
            <a:r>
              <a:rPr lang="en-US" sz="3000" b="0" i="0" u="sng">
                <a:solidFill>
                  <a:schemeClr val="hlink"/>
                </a:solidFill>
                <a:latin typeface="Arial Black"/>
                <a:ea typeface="Arial Black"/>
                <a:cs typeface="Arial Black"/>
                <a:sym typeface="Arial Black"/>
                <a:hlinkClick r:id="rId3"/>
              </a:rPr>
              <a:t>A Word from your WEAC Colleagues </a:t>
            </a:r>
            <a:r>
              <a:rPr lang="en-US" sz="3000" b="0" i="0" u="none">
                <a:solidFill>
                  <a:srgbClr val="780101"/>
                </a:solidFill>
                <a:latin typeface="Arial Black"/>
                <a:ea typeface="Arial Black"/>
                <a:cs typeface="Arial Black"/>
                <a:sym typeface="Arial Black"/>
              </a:rPr>
              <a:t>. . </a:t>
            </a:r>
            <a:r>
              <a:rPr lang="en-US" sz="3000" b="0" i="0" u="none">
                <a:solidFill>
                  <a:schemeClr val="dk1"/>
                </a:solidFill>
                <a:latin typeface="Arial Black"/>
                <a:ea typeface="Arial Black"/>
                <a:cs typeface="Arial Black"/>
                <a:sym typeface="Arial Black"/>
              </a:rPr>
              <a:t>.</a:t>
            </a:r>
            <a:endParaRPr/>
          </a:p>
        </p:txBody>
      </p:sp>
      <p:sp>
        <p:nvSpPr>
          <p:cNvPr id="239" name="Google Shape;239;p30"/>
          <p:cNvSpPr txBox="1"/>
          <p:nvPr/>
        </p:nvSpPr>
        <p:spPr>
          <a:xfrm>
            <a:off x="764625" y="1965300"/>
            <a:ext cx="6421800" cy="287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t>h</a:t>
            </a:r>
            <a:r>
              <a:rPr lang="en-US" sz="1800" u="sng">
                <a:solidFill>
                  <a:schemeClr val="hlink"/>
                </a:solidFill>
                <a:hlinkClick r:id="rId3"/>
              </a:rPr>
              <a:t>https://youtu.be/W7d8BoBL6wg</a:t>
            </a:r>
            <a:endParaRPr sz="1800"/>
          </a:p>
        </p:txBody>
      </p:sp>
      <p:sp>
        <p:nvSpPr>
          <p:cNvPr id="240" name="Google Shape;240;p30"/>
          <p:cNvSpPr txBox="1"/>
          <p:nvPr/>
        </p:nvSpPr>
        <p:spPr>
          <a:xfrm>
            <a:off x="477450" y="1258750"/>
            <a:ext cx="8449500" cy="48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30"/>
          <p:cNvSpPr txBox="1"/>
          <p:nvPr/>
        </p:nvSpPr>
        <p:spPr>
          <a:xfrm>
            <a:off x="173625" y="998325"/>
            <a:ext cx="8753400" cy="50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42" name="Google Shape;242;p30"/>
          <p:cNvPicPr preferRelativeResize="0"/>
          <p:nvPr/>
        </p:nvPicPr>
        <p:blipFill>
          <a:blip r:embed="rId4">
            <a:alphaModFix/>
          </a:blip>
          <a:stretch>
            <a:fillRect/>
          </a:stretch>
        </p:blipFill>
        <p:spPr>
          <a:xfrm>
            <a:off x="671513" y="1271588"/>
            <a:ext cx="8105775" cy="461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3"/>
          <p:cNvSpPr txBox="1"/>
          <p:nvPr/>
        </p:nvSpPr>
        <p:spPr>
          <a:xfrm>
            <a:off x="4343400" y="1524000"/>
            <a:ext cx="3733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baseline="-25000">
              <a:solidFill>
                <a:schemeClr val="dk1"/>
              </a:solidFill>
              <a:latin typeface="Arial"/>
              <a:ea typeface="Arial"/>
              <a:cs typeface="Arial"/>
              <a:sym typeface="Arial"/>
            </a:endParaRPr>
          </a:p>
        </p:txBody>
      </p:sp>
      <p:sp>
        <p:nvSpPr>
          <p:cNvPr id="52" name="Google Shape;52;p13"/>
          <p:cNvSpPr txBox="1">
            <a:spLocks noGrp="1"/>
          </p:cNvSpPr>
          <p:nvPr>
            <p:ph type="body" idx="1"/>
          </p:nvPr>
        </p:nvSpPr>
        <p:spPr>
          <a:xfrm>
            <a:off x="342900" y="3942350"/>
            <a:ext cx="8458200" cy="1998600"/>
          </a:xfrm>
          <a:prstGeom prst="rect">
            <a:avLst/>
          </a:prstGeom>
          <a:noFill/>
          <a:ln>
            <a:noFill/>
          </a:ln>
        </p:spPr>
        <p:txBody>
          <a:bodyPr spcFirstLastPara="1" wrap="square" lIns="91425" tIns="45700" rIns="91425" bIns="45700" anchor="t" anchorCtr="0">
            <a:noAutofit/>
          </a:bodyPr>
          <a:lstStyle/>
          <a:p>
            <a:pPr marL="231775" marR="0" lvl="0" indent="-231775" algn="ctr" rtl="0">
              <a:lnSpc>
                <a:spcPct val="100000"/>
              </a:lnSpc>
              <a:spcBef>
                <a:spcPts val="0"/>
              </a:spcBef>
              <a:spcAft>
                <a:spcPts val="0"/>
              </a:spcAft>
              <a:buClr>
                <a:srgbClr val="780101"/>
              </a:buClr>
              <a:buFont typeface="Arial"/>
              <a:buNone/>
            </a:pPr>
            <a:r>
              <a:rPr lang="en-US" sz="2800" b="1" i="0" u="none" strike="noStrike" cap="none">
                <a:solidFill>
                  <a:srgbClr val="780101"/>
                </a:solidFill>
                <a:latin typeface="Arial"/>
                <a:ea typeface="Arial"/>
                <a:cs typeface="Arial"/>
                <a:sym typeface="Arial"/>
              </a:rPr>
              <a:t>Welcome!</a:t>
            </a:r>
            <a:endParaRPr/>
          </a:p>
          <a:p>
            <a:pPr marL="231775" marR="0" lvl="0" indent="-231775" algn="ctr" rtl="0">
              <a:lnSpc>
                <a:spcPct val="100000"/>
              </a:lnSpc>
              <a:spcBef>
                <a:spcPts val="0"/>
              </a:spcBef>
              <a:spcAft>
                <a:spcPts val="0"/>
              </a:spcAft>
              <a:buClr>
                <a:schemeClr val="dk1"/>
              </a:buClr>
              <a:buFont typeface="Arial"/>
              <a:buNone/>
            </a:pPr>
            <a:endParaRPr sz="2400" b="1" i="0" u="none" strike="noStrike" cap="none">
              <a:solidFill>
                <a:srgbClr val="780101"/>
              </a:solidFill>
              <a:latin typeface="Arial"/>
              <a:ea typeface="Arial"/>
              <a:cs typeface="Arial"/>
              <a:sym typeface="Arial"/>
            </a:endParaRPr>
          </a:p>
          <a:p>
            <a:pPr marL="231775" marR="0" lvl="0" indent="-231775" algn="ctr" rtl="0">
              <a:lnSpc>
                <a:spcPct val="100000"/>
              </a:lnSpc>
              <a:spcBef>
                <a:spcPts val="0"/>
              </a:spcBef>
              <a:spcAft>
                <a:spcPts val="0"/>
              </a:spcAft>
              <a:buClr>
                <a:srgbClr val="780101"/>
              </a:buClr>
              <a:buFont typeface="Arial"/>
              <a:buNone/>
            </a:pPr>
            <a:r>
              <a:rPr lang="en-US" sz="2800" b="1" i="0" u="none" strike="noStrike" cap="none">
                <a:solidFill>
                  <a:srgbClr val="780101"/>
                </a:solidFill>
                <a:latin typeface="Arial"/>
                <a:ea typeface="Arial"/>
                <a:cs typeface="Arial"/>
                <a:sym typeface="Arial"/>
              </a:rPr>
              <a:t>National Board Certification Information Session</a:t>
            </a:r>
            <a:endParaRPr/>
          </a:p>
          <a:p>
            <a:pPr marL="231775" marR="0" lvl="0" indent="-231775" algn="ctr" rtl="0">
              <a:lnSpc>
                <a:spcPct val="100000"/>
              </a:lnSpc>
              <a:spcBef>
                <a:spcPts val="0"/>
              </a:spcBef>
              <a:spcAft>
                <a:spcPts val="0"/>
              </a:spcAft>
              <a:buClr>
                <a:schemeClr val="dk1"/>
              </a:buClr>
              <a:buFont typeface="Arial"/>
              <a:buNone/>
            </a:pPr>
            <a:r>
              <a:rPr lang="en-US" sz="2400" b="1">
                <a:solidFill>
                  <a:srgbClr val="780101"/>
                </a:solidFill>
              </a:rPr>
              <a:t>Cyntha Slavish, NBCT</a:t>
            </a:r>
            <a:endParaRPr sz="2400" b="1">
              <a:solidFill>
                <a:srgbClr val="780101"/>
              </a:solidFill>
            </a:endParaRPr>
          </a:p>
          <a:p>
            <a:pPr marL="231775" marR="0" lvl="0" indent="-231775" algn="ctr" rtl="0">
              <a:lnSpc>
                <a:spcPct val="100000"/>
              </a:lnSpc>
              <a:spcBef>
                <a:spcPts val="0"/>
              </a:spcBef>
              <a:spcAft>
                <a:spcPts val="0"/>
              </a:spcAft>
              <a:buClr>
                <a:schemeClr val="dk1"/>
              </a:buClr>
              <a:buFont typeface="Arial"/>
              <a:buNone/>
            </a:pPr>
            <a:r>
              <a:rPr lang="en-US" sz="2400" b="1">
                <a:solidFill>
                  <a:srgbClr val="780101"/>
                </a:solidFill>
              </a:rPr>
              <a:t>Generalist, Middle Childhood</a:t>
            </a:r>
            <a:endParaRPr sz="2400" b="1">
              <a:solidFill>
                <a:srgbClr val="780101"/>
              </a:solidFill>
            </a:endParaRPr>
          </a:p>
          <a:p>
            <a:pPr marL="231775" marR="0" lvl="0" indent="-231775" algn="ctr" rtl="0">
              <a:lnSpc>
                <a:spcPct val="100000"/>
              </a:lnSpc>
              <a:spcBef>
                <a:spcPts val="0"/>
              </a:spcBef>
              <a:spcAft>
                <a:spcPts val="0"/>
              </a:spcAft>
              <a:buClr>
                <a:srgbClr val="780101"/>
              </a:buClr>
              <a:buFont typeface="Arial"/>
              <a:buNone/>
            </a:pPr>
            <a:endParaRPr/>
          </a:p>
          <a:p>
            <a:pPr marL="231775" marR="0" lvl="0" indent="-231775" algn="l" rtl="0">
              <a:lnSpc>
                <a:spcPct val="100000"/>
              </a:lnSpc>
              <a:spcBef>
                <a:spcPts val="0"/>
              </a:spcBef>
              <a:spcAft>
                <a:spcPts val="0"/>
              </a:spcAft>
              <a:buClr>
                <a:schemeClr val="dk1"/>
              </a:buClr>
              <a:buFont typeface="Arial"/>
              <a:buNone/>
            </a:pPr>
            <a:endParaRPr sz="2400" b="0" i="0" u="none" strike="noStrike" cap="none">
              <a:solidFill>
                <a:srgbClr val="780101"/>
              </a:solidFill>
              <a:latin typeface="Arial"/>
              <a:ea typeface="Arial"/>
              <a:cs typeface="Arial"/>
              <a:sym typeface="Arial"/>
            </a:endParaRPr>
          </a:p>
          <a:p>
            <a:pPr marL="231775" marR="0" lvl="0" indent="-231775"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231775" marR="0" lvl="0" indent="-231775"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231775" marR="0" lvl="0" indent="-231775"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231775" marR="0" lvl="0" indent="-231775"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231775" marR="0" lvl="0" indent="-231775"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53" name="Google Shape;53;p13" descr="nbpts_294"/>
          <p:cNvPicPr preferRelativeResize="0"/>
          <p:nvPr/>
        </p:nvPicPr>
        <p:blipFill rotWithShape="1">
          <a:blip r:embed="rId3">
            <a:alphaModFix/>
          </a:blip>
          <a:srcRect/>
          <a:stretch/>
        </p:blipFill>
        <p:spPr>
          <a:xfrm>
            <a:off x="454025" y="722312"/>
            <a:ext cx="3889500" cy="2859000"/>
          </a:xfrm>
          <a:prstGeom prst="rect">
            <a:avLst/>
          </a:prstGeom>
          <a:noFill/>
          <a:ln w="228600" cap="sq" cmpd="thickThin">
            <a:solidFill>
              <a:srgbClr val="000000"/>
            </a:solidFill>
            <a:prstDash val="solid"/>
            <a:miter lim="8000"/>
            <a:headEnd type="none" w="sm" len="sm"/>
            <a:tailEnd type="none" w="sm" len="sm"/>
          </a:ln>
        </p:spPr>
      </p:pic>
      <p:pic>
        <p:nvPicPr>
          <p:cNvPr id="54" name="Google Shape;54;p13"/>
          <p:cNvPicPr preferRelativeResize="0"/>
          <p:nvPr/>
        </p:nvPicPr>
        <p:blipFill rotWithShape="1">
          <a:blip r:embed="rId4">
            <a:alphaModFix/>
          </a:blip>
          <a:srcRect/>
          <a:stretch/>
        </p:blipFill>
        <p:spPr>
          <a:xfrm>
            <a:off x="5029200" y="665162"/>
            <a:ext cx="3621000" cy="2846400"/>
          </a:xfrm>
          <a:prstGeom prst="rect">
            <a:avLst/>
          </a:prstGeom>
          <a:noFill/>
          <a:ln w="228600" cap="sq" cmpd="thickThin">
            <a:solidFill>
              <a:srgbClr val="000000"/>
            </a:solidFill>
            <a:prstDash val="solid"/>
            <a:miter lim="8000"/>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1" descr="Screen Shot 2016-06-23 at 9.35.47 AM.png"/>
          <p:cNvPicPr preferRelativeResize="0"/>
          <p:nvPr/>
        </p:nvPicPr>
        <p:blipFill rotWithShape="1">
          <a:blip r:embed="rId3">
            <a:alphaModFix/>
          </a:blip>
          <a:srcRect/>
          <a:stretch/>
        </p:blipFill>
        <p:spPr>
          <a:xfrm>
            <a:off x="9985700" y="858825"/>
            <a:ext cx="1205100" cy="5145000"/>
          </a:xfrm>
          <a:prstGeom prst="rect">
            <a:avLst/>
          </a:prstGeom>
          <a:noFill/>
          <a:ln w="190500" cap="sq" cmpd="sng">
            <a:solidFill>
              <a:srgbClr val="780101"/>
            </a:solidFill>
            <a:prstDash val="solid"/>
            <a:miter lim="8000"/>
            <a:headEnd type="none" w="sm" len="sm"/>
            <a:tailEnd type="none" w="sm" len="sm"/>
          </a:ln>
          <a:effectLst>
            <a:outerShdw blurRad="254000" algn="bl" rotWithShape="0">
              <a:srgbClr val="000000">
                <a:alpha val="42745"/>
              </a:srgbClr>
            </a:outerShdw>
          </a:effectLst>
        </p:spPr>
      </p:pic>
      <p:sp>
        <p:nvSpPr>
          <p:cNvPr id="249" name="Google Shape;249;p31"/>
          <p:cNvSpPr txBox="1"/>
          <p:nvPr/>
        </p:nvSpPr>
        <p:spPr>
          <a:xfrm>
            <a:off x="457200" y="30162"/>
            <a:ext cx="82296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Timeline</a:t>
            </a:r>
            <a:endParaRPr/>
          </a:p>
        </p:txBody>
      </p:sp>
      <p:sp>
        <p:nvSpPr>
          <p:cNvPr id="250" name="Google Shape;250;p31"/>
          <p:cNvSpPr txBox="1"/>
          <p:nvPr/>
        </p:nvSpPr>
        <p:spPr>
          <a:xfrm>
            <a:off x="126600" y="710250"/>
            <a:ext cx="8560200" cy="374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300" b="0" i="0" u="none">
                <a:solidFill>
                  <a:srgbClr val="780101"/>
                </a:solidFill>
                <a:latin typeface="Arial Black"/>
                <a:ea typeface="Arial Black"/>
                <a:cs typeface="Arial Black"/>
                <a:sym typeface="Arial Black"/>
              </a:rPr>
              <a:t>Registration: </a:t>
            </a:r>
            <a:r>
              <a:rPr lang="en-US" sz="3300">
                <a:solidFill>
                  <a:srgbClr val="780101"/>
                </a:solidFill>
                <a:latin typeface="Arial Black"/>
                <a:ea typeface="Arial Black"/>
                <a:cs typeface="Arial Black"/>
                <a:sym typeface="Arial Black"/>
              </a:rPr>
              <a:t>Now-February 28</a:t>
            </a:r>
            <a:endParaRPr sz="3300"/>
          </a:p>
          <a:p>
            <a:pPr marL="0" marR="0" lvl="0" indent="0" algn="ctr" rtl="0">
              <a:lnSpc>
                <a:spcPct val="100000"/>
              </a:lnSpc>
              <a:spcBef>
                <a:spcPts val="1600"/>
              </a:spcBef>
              <a:spcAft>
                <a:spcPts val="0"/>
              </a:spcAft>
              <a:buClr>
                <a:srgbClr val="780101"/>
              </a:buClr>
              <a:buFont typeface="Arial Black"/>
              <a:buNone/>
            </a:pPr>
            <a:r>
              <a:rPr lang="en-US" sz="3300" b="0" i="0" u="none">
                <a:solidFill>
                  <a:srgbClr val="780101"/>
                </a:solidFill>
                <a:latin typeface="Arial Black"/>
                <a:ea typeface="Arial Black"/>
                <a:cs typeface="Arial Black"/>
                <a:sym typeface="Arial Black"/>
              </a:rPr>
              <a:t>Payment due: </a:t>
            </a:r>
            <a:r>
              <a:rPr lang="en-US" sz="3300">
                <a:solidFill>
                  <a:srgbClr val="780101"/>
                </a:solidFill>
                <a:latin typeface="Arial Black"/>
                <a:ea typeface="Arial Black"/>
                <a:cs typeface="Arial Black"/>
                <a:sym typeface="Arial Black"/>
              </a:rPr>
              <a:t>February 28</a:t>
            </a:r>
            <a:endParaRPr sz="3300"/>
          </a:p>
          <a:p>
            <a:pPr marL="0" marR="0" lvl="0" indent="0" algn="ctr" rtl="0">
              <a:lnSpc>
                <a:spcPct val="100000"/>
              </a:lnSpc>
              <a:spcBef>
                <a:spcPts val="1600"/>
              </a:spcBef>
              <a:spcAft>
                <a:spcPts val="0"/>
              </a:spcAft>
              <a:buClr>
                <a:srgbClr val="780101"/>
              </a:buClr>
              <a:buFont typeface="Arial Black"/>
              <a:buNone/>
            </a:pPr>
            <a:r>
              <a:rPr lang="en-US" sz="3300" b="0" i="0" u="none">
                <a:solidFill>
                  <a:srgbClr val="780101"/>
                </a:solidFill>
                <a:latin typeface="Arial Black"/>
                <a:ea typeface="Arial Black"/>
                <a:cs typeface="Arial Black"/>
                <a:sym typeface="Arial Black"/>
              </a:rPr>
              <a:t>Submission window: April 1-mid May</a:t>
            </a:r>
            <a:endParaRPr sz="3300"/>
          </a:p>
          <a:p>
            <a:pPr marL="0" marR="0" lvl="0" indent="0" algn="ctr" rtl="0">
              <a:lnSpc>
                <a:spcPct val="100000"/>
              </a:lnSpc>
              <a:spcBef>
                <a:spcPts val="1600"/>
              </a:spcBef>
              <a:spcAft>
                <a:spcPts val="0"/>
              </a:spcAft>
              <a:buClr>
                <a:srgbClr val="780101"/>
              </a:buClr>
              <a:buFont typeface="Arial Black"/>
              <a:buNone/>
            </a:pPr>
            <a:r>
              <a:rPr lang="en-US" sz="3300" b="0" i="0" u="none">
                <a:solidFill>
                  <a:srgbClr val="780101"/>
                </a:solidFill>
                <a:latin typeface="Arial Black"/>
                <a:ea typeface="Arial Black"/>
                <a:cs typeface="Arial Black"/>
                <a:sym typeface="Arial Black"/>
              </a:rPr>
              <a:t>Testing window: </a:t>
            </a:r>
            <a:r>
              <a:rPr lang="en-US" sz="3300">
                <a:solidFill>
                  <a:srgbClr val="780101"/>
                </a:solidFill>
                <a:latin typeface="Arial Black"/>
                <a:ea typeface="Arial Black"/>
                <a:cs typeface="Arial Black"/>
                <a:sym typeface="Arial Black"/>
              </a:rPr>
              <a:t>March 1</a:t>
            </a:r>
            <a:r>
              <a:rPr lang="en-US" sz="3300" b="0" i="0" u="none">
                <a:solidFill>
                  <a:srgbClr val="780101"/>
                </a:solidFill>
                <a:latin typeface="Arial Black"/>
                <a:ea typeface="Arial Black"/>
                <a:cs typeface="Arial Black"/>
                <a:sym typeface="Arial Black"/>
              </a:rPr>
              <a:t>-June 15</a:t>
            </a:r>
            <a:endParaRPr sz="3300" b="0" i="0" u="none" baseline="-25000">
              <a:solidFill>
                <a:srgbClr val="780101"/>
              </a:solidFill>
              <a:latin typeface="Arial Black"/>
              <a:ea typeface="Arial Black"/>
              <a:cs typeface="Arial Black"/>
              <a:sym typeface="Arial Black"/>
            </a:endParaRPr>
          </a:p>
          <a:p>
            <a:pPr marL="0" marR="0" lvl="0" indent="0" algn="l" rtl="0">
              <a:lnSpc>
                <a:spcPct val="100000"/>
              </a:lnSpc>
              <a:spcBef>
                <a:spcPts val="1600"/>
              </a:spcBef>
              <a:spcAft>
                <a:spcPts val="0"/>
              </a:spcAft>
              <a:buClr>
                <a:srgbClr val="780101"/>
              </a:buClr>
              <a:buFont typeface="Arial"/>
              <a:buNone/>
            </a:pPr>
            <a:br>
              <a:rPr lang="en-US" sz="2400" b="0" i="0" u="none" baseline="-25000">
                <a:solidFill>
                  <a:srgbClr val="780101"/>
                </a:solidFill>
                <a:latin typeface="Arial"/>
                <a:ea typeface="Arial"/>
                <a:cs typeface="Arial"/>
                <a:sym typeface="Arial"/>
              </a:rPr>
            </a:br>
            <a:endParaRPr/>
          </a:p>
        </p:txBody>
      </p:sp>
      <p:pic>
        <p:nvPicPr>
          <p:cNvPr id="251" name="Google Shape;251;p31"/>
          <p:cNvPicPr preferRelativeResize="0"/>
          <p:nvPr/>
        </p:nvPicPr>
        <p:blipFill>
          <a:blip r:embed="rId4">
            <a:alphaModFix/>
          </a:blip>
          <a:stretch>
            <a:fillRect/>
          </a:stretch>
        </p:blipFill>
        <p:spPr>
          <a:xfrm>
            <a:off x="1592398" y="3493450"/>
            <a:ext cx="5959225" cy="2783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p32"/>
          <p:cNvGraphicFramePr/>
          <p:nvPr/>
        </p:nvGraphicFramePr>
        <p:xfrm>
          <a:off x="800100" y="1219200"/>
          <a:ext cx="3000000" cy="3000000"/>
        </p:xfrm>
        <a:graphic>
          <a:graphicData uri="http://schemas.openxmlformats.org/drawingml/2006/table">
            <a:tbl>
              <a:tblPr>
                <a:noFill/>
                <a:tableStyleId>{DEDB3702-E302-4E98-B7DC-56E16817ED29}</a:tableStyleId>
              </a:tblPr>
              <a:tblGrid>
                <a:gridCol w="1546225">
                  <a:extLst>
                    <a:ext uri="{9D8B030D-6E8A-4147-A177-3AD203B41FA5}">
                      <a16:colId xmlns:a16="http://schemas.microsoft.com/office/drawing/2014/main" val="20000"/>
                    </a:ext>
                  </a:extLst>
                </a:gridCol>
                <a:gridCol w="3711575">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617525">
                <a:tc>
                  <a:txBody>
                    <a:bodyPr/>
                    <a:lstStyle/>
                    <a:p>
                      <a:pPr marL="0" marR="0" lvl="0" indent="0" algn="ctr"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Component</a:t>
                      </a:r>
                      <a:endParaRPr/>
                    </a:p>
                  </a:txBody>
                  <a:tcPr marL="90975" marR="90975" marT="45500" marB="45500">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solidFill>
                      <a:srgbClr val="1FA488"/>
                    </a:solidFill>
                  </a:tcPr>
                </a:tc>
                <a:tc>
                  <a:txBody>
                    <a:bodyPr/>
                    <a:lstStyle/>
                    <a:p>
                      <a:pPr marL="0" marR="0" lvl="0" indent="0" algn="l"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Task</a:t>
                      </a:r>
                      <a:endParaRPr/>
                    </a:p>
                  </a:txBody>
                  <a:tcPr marL="90975" marR="90975" marT="45500" marB="45500">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solidFill>
                      <a:srgbClr val="1FA488"/>
                    </a:solidFill>
                  </a:tcPr>
                </a:tc>
                <a:tc>
                  <a:txBody>
                    <a:bodyPr/>
                    <a:lstStyle/>
                    <a:p>
                      <a:pPr marL="0" marR="0" lvl="0" indent="0" algn="l"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Evidence</a:t>
                      </a:r>
                      <a:endParaRPr/>
                    </a:p>
                  </a:txBody>
                  <a:tcPr marL="90975" marR="90975" marT="45500" marB="45500">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solidFill>
                      <a:srgbClr val="1FA488"/>
                    </a:solidFill>
                  </a:tcPr>
                </a:tc>
                <a:extLst>
                  <a:ext uri="{0D108BD9-81ED-4DB2-BD59-A6C34878D82A}">
                    <a16:rowId xmlns:a16="http://schemas.microsoft.com/office/drawing/2014/main" val="10000"/>
                  </a:ext>
                </a:extLst>
              </a:tr>
              <a:tr h="619125">
                <a:tc>
                  <a:txBody>
                    <a:bodyPr/>
                    <a:lstStyle/>
                    <a:p>
                      <a:pPr marL="0" marR="0" lvl="0" indent="0" algn="ctr"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1</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Content Knowledge</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Assessment Center</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extLst>
                  <a:ext uri="{0D108BD9-81ED-4DB2-BD59-A6C34878D82A}">
                    <a16:rowId xmlns:a16="http://schemas.microsoft.com/office/drawing/2014/main" val="10001"/>
                  </a:ext>
                </a:extLst>
              </a:tr>
              <a:tr h="617525">
                <a:tc>
                  <a:txBody>
                    <a:bodyPr/>
                    <a:lstStyle/>
                    <a:p>
                      <a:pPr marL="0" marR="0" lvl="0" indent="0" algn="ctr"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2</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Differentiation in Instruction</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Student Work</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extLst>
                  <a:ext uri="{0D108BD9-81ED-4DB2-BD59-A6C34878D82A}">
                    <a16:rowId xmlns:a16="http://schemas.microsoft.com/office/drawing/2014/main" val="10002"/>
                  </a:ext>
                </a:extLst>
              </a:tr>
              <a:tr h="1044575">
                <a:tc>
                  <a:txBody>
                    <a:bodyPr/>
                    <a:lstStyle/>
                    <a:p>
                      <a:pPr marL="0" marR="0" lvl="0" indent="0" algn="ctr"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3</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Teaching Practice and Learning               Environment</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Videos</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extLst>
                  <a:ext uri="{0D108BD9-81ED-4DB2-BD59-A6C34878D82A}">
                    <a16:rowId xmlns:a16="http://schemas.microsoft.com/office/drawing/2014/main" val="10003"/>
                  </a:ext>
                </a:extLst>
              </a:tr>
              <a:tr h="1044575">
                <a:tc>
                  <a:txBody>
                    <a:bodyPr/>
                    <a:lstStyle/>
                    <a:p>
                      <a:pPr marL="0" marR="0" lvl="0" indent="0" algn="ctr"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4</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Effective and Reflective Practitioner</a:t>
                      </a:r>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endParaRPr sz="1700" b="1" i="0" u="none" strike="noStrike" cap="none">
                        <a:solidFill>
                          <a:srgbClr val="000000"/>
                        </a:solidFill>
                        <a:latin typeface="Economica"/>
                        <a:ea typeface="Economica"/>
                        <a:cs typeface="Economica"/>
                        <a:sym typeface="Economica"/>
                      </a:endParaRPr>
                    </a:p>
                    <a:p>
                      <a:pPr marL="0" marR="0" lvl="0" indent="0" algn="l" rtl="0">
                        <a:lnSpc>
                          <a:spcPct val="100000"/>
                        </a:lnSpc>
                        <a:spcBef>
                          <a:spcPts val="0"/>
                        </a:spcBef>
                        <a:spcAft>
                          <a:spcPts val="0"/>
                        </a:spcAft>
                        <a:buClr>
                          <a:srgbClr val="000000"/>
                        </a:buClr>
                        <a:buFont typeface="Economica"/>
                        <a:buNone/>
                      </a:pPr>
                      <a:r>
                        <a:rPr lang="en-US" sz="1700" b="1" i="0" u="none" strike="noStrike" cap="none">
                          <a:solidFill>
                            <a:srgbClr val="000000"/>
                          </a:solidFill>
                          <a:latin typeface="Economica"/>
                          <a:ea typeface="Economica"/>
                          <a:cs typeface="Economica"/>
                          <a:sym typeface="Economica"/>
                        </a:rPr>
                        <a:t>Portfolio Entry</a:t>
                      </a:r>
                      <a:endParaRPr sz="17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700" b="0" i="0" u="none">
                        <a:solidFill>
                          <a:schemeClr val="dk1"/>
                        </a:solidFill>
                        <a:latin typeface="Arial"/>
                        <a:ea typeface="Arial"/>
                        <a:cs typeface="Arial"/>
                        <a:sym typeface="Arial"/>
                      </a:endParaRPr>
                    </a:p>
                  </a:txBody>
                  <a:tcPr marL="90975" marR="90975" marT="45500" marB="45500" anchor="ctr">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58" name="Google Shape;258;p32"/>
          <p:cNvSpPr txBox="1"/>
          <p:nvPr/>
        </p:nvSpPr>
        <p:spPr>
          <a:xfrm>
            <a:off x="628650" y="2840037"/>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r>
              <a:rPr lang="en-US" sz="2400" b="0" i="0" u="none" baseline="-25000">
                <a:solidFill>
                  <a:schemeClr val="dk1"/>
                </a:solidFill>
                <a:latin typeface="Arial"/>
                <a:ea typeface="Arial"/>
                <a:cs typeface="Arial"/>
                <a:sym typeface="Arial"/>
              </a:rPr>
              <a:t> </a:t>
            </a:r>
            <a:br>
              <a:rPr lang="en-US" sz="2400" b="0" i="0" u="none" baseline="-25000">
                <a:solidFill>
                  <a:schemeClr val="dk1"/>
                </a:solidFill>
                <a:latin typeface="Arial"/>
                <a:ea typeface="Arial"/>
                <a:cs typeface="Arial"/>
                <a:sym typeface="Arial"/>
              </a:rPr>
            </a:br>
            <a:endParaRPr/>
          </a:p>
        </p:txBody>
      </p:sp>
      <p:sp>
        <p:nvSpPr>
          <p:cNvPr id="259" name="Google Shape;259;p32"/>
          <p:cNvSpPr txBox="1"/>
          <p:nvPr/>
        </p:nvSpPr>
        <p:spPr>
          <a:xfrm>
            <a:off x="457200" y="30162"/>
            <a:ext cx="82296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What Do I Have to Do?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aphicFrame>
        <p:nvGraphicFramePr>
          <p:cNvPr id="265" name="Google Shape;265;p33"/>
          <p:cNvGraphicFramePr/>
          <p:nvPr/>
        </p:nvGraphicFramePr>
        <p:xfrm>
          <a:off x="1371600" y="3740150"/>
          <a:ext cx="3000000" cy="3000000"/>
        </p:xfrm>
        <a:graphic>
          <a:graphicData uri="http://schemas.openxmlformats.org/drawingml/2006/table">
            <a:tbl>
              <a:tblPr>
                <a:noFill/>
                <a:tableStyleId>{DEDB3702-E302-4E98-B7DC-56E16817ED29}</a:tableStyleId>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627050">
                <a:tc>
                  <a:txBody>
                    <a:bodyPr/>
                    <a:lstStyle/>
                    <a:p>
                      <a:pPr marL="0" marR="0" lvl="0" indent="0" algn="ctr" rtl="0">
                        <a:lnSpc>
                          <a:spcPct val="100000"/>
                        </a:lnSpc>
                        <a:spcBef>
                          <a:spcPts val="0"/>
                        </a:spcBef>
                        <a:spcAft>
                          <a:spcPts val="0"/>
                        </a:spcAft>
                        <a:buClr>
                          <a:srgbClr val="780101"/>
                        </a:buClr>
                        <a:buFont typeface="Arial"/>
                        <a:buNone/>
                      </a:pPr>
                      <a:r>
                        <a:rPr lang="en-US" sz="2000" b="1" i="0" u="none">
                          <a:solidFill>
                            <a:srgbClr val="780101"/>
                          </a:solidFill>
                          <a:latin typeface="Arial"/>
                          <a:ea typeface="Arial"/>
                          <a:cs typeface="Arial"/>
                          <a:sym typeface="Arial"/>
                        </a:rPr>
                        <a:t>1 year</a:t>
                      </a:r>
                      <a:endParaRPr/>
                    </a:p>
                  </a:txBody>
                  <a:tcPr marL="95250" marR="95250" marT="95225" marB="95225">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780101"/>
                        </a:buClr>
                        <a:buFont typeface="Arial"/>
                        <a:buNone/>
                      </a:pPr>
                      <a:r>
                        <a:rPr lang="en-US" sz="2000" b="1" i="0" u="none">
                          <a:solidFill>
                            <a:srgbClr val="780101"/>
                          </a:solidFill>
                          <a:latin typeface="Arial"/>
                          <a:ea typeface="Arial"/>
                          <a:cs typeface="Arial"/>
                          <a:sym typeface="Arial"/>
                        </a:rPr>
                        <a:t>2 years</a:t>
                      </a:r>
                      <a:endParaRPr/>
                    </a:p>
                  </a:txBody>
                  <a:tcPr marL="95250" marR="95250" marT="95225" marB="95225">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780101"/>
                        </a:buClr>
                        <a:buFont typeface="Arial"/>
                        <a:buNone/>
                      </a:pPr>
                      <a:r>
                        <a:rPr lang="en-US" sz="2000" b="1" i="0" u="none">
                          <a:solidFill>
                            <a:srgbClr val="780101"/>
                          </a:solidFill>
                          <a:latin typeface="Arial"/>
                          <a:ea typeface="Arial"/>
                          <a:cs typeface="Arial"/>
                          <a:sym typeface="Arial"/>
                        </a:rPr>
                        <a:t>3 years</a:t>
                      </a:r>
                      <a:endParaRPr/>
                    </a:p>
                  </a:txBody>
                  <a:tcPr marL="95250" marR="95250" marT="95225" marB="95225">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extLst>
                  <a:ext uri="{0D108BD9-81ED-4DB2-BD59-A6C34878D82A}">
                    <a16:rowId xmlns:a16="http://schemas.microsoft.com/office/drawing/2014/main" val="10000"/>
                  </a:ext>
                </a:extLst>
              </a:tr>
              <a:tr h="627050">
                <a:tc>
                  <a:txBody>
                    <a:bodyPr/>
                    <a:lstStyle/>
                    <a:p>
                      <a:pPr marL="0" marR="0" lvl="0" indent="0" algn="ctr" rtl="0">
                        <a:lnSpc>
                          <a:spcPct val="100000"/>
                        </a:lnSpc>
                        <a:spcBef>
                          <a:spcPts val="0"/>
                        </a:spcBef>
                        <a:spcAft>
                          <a:spcPts val="0"/>
                        </a:spcAft>
                        <a:buClr>
                          <a:srgbClr val="780101"/>
                        </a:buClr>
                        <a:buFont typeface="Arial"/>
                        <a:buNone/>
                      </a:pPr>
                      <a:r>
                        <a:rPr lang="en-US" sz="2000" b="1" i="0" u="none">
                          <a:solidFill>
                            <a:srgbClr val="780101"/>
                          </a:solidFill>
                          <a:latin typeface="Arial"/>
                          <a:ea typeface="Arial"/>
                          <a:cs typeface="Arial"/>
                          <a:sym typeface="Arial"/>
                        </a:rPr>
                        <a:t>$1975</a:t>
                      </a:r>
                      <a:endParaRPr/>
                    </a:p>
                  </a:txBody>
                  <a:tcPr marL="95250" marR="95250" marT="95225" marB="95225">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780101"/>
                        </a:buClr>
                        <a:buFont typeface="Arial"/>
                        <a:buNone/>
                      </a:pPr>
                      <a:r>
                        <a:rPr lang="en-US" sz="2000" b="1" i="0" u="none">
                          <a:solidFill>
                            <a:srgbClr val="780101"/>
                          </a:solidFill>
                          <a:latin typeface="Arial"/>
                          <a:ea typeface="Arial"/>
                          <a:cs typeface="Arial"/>
                          <a:sym typeface="Arial"/>
                        </a:rPr>
                        <a:t>$2050</a:t>
                      </a:r>
                      <a:endParaRPr/>
                    </a:p>
                  </a:txBody>
                  <a:tcPr marL="95250" marR="95250" marT="95225" marB="95225">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780101"/>
                        </a:buClr>
                        <a:buFont typeface="Arial"/>
                        <a:buNone/>
                      </a:pPr>
                      <a:r>
                        <a:rPr lang="en-US" sz="2000" b="1" i="0" u="none">
                          <a:solidFill>
                            <a:srgbClr val="780101"/>
                          </a:solidFill>
                          <a:latin typeface="Arial"/>
                          <a:ea typeface="Arial"/>
                          <a:cs typeface="Arial"/>
                          <a:sym typeface="Arial"/>
                        </a:rPr>
                        <a:t>$2125</a:t>
                      </a:r>
                      <a:endParaRPr/>
                    </a:p>
                  </a:txBody>
                  <a:tcPr marL="95250" marR="95250" marT="95225" marB="95225">
                    <a:lnL w="28575" cap="flat" cmpd="sng">
                      <a:solidFill>
                        <a:srgbClr val="780101"/>
                      </a:solidFill>
                      <a:prstDash val="solid"/>
                      <a:round/>
                      <a:headEnd type="none" w="sm" len="sm"/>
                      <a:tailEnd type="none" w="sm" len="sm"/>
                    </a:lnL>
                    <a:lnR w="28575" cap="flat" cmpd="sng">
                      <a:solidFill>
                        <a:srgbClr val="780101"/>
                      </a:solidFill>
                      <a:prstDash val="solid"/>
                      <a:round/>
                      <a:headEnd type="none" w="sm" len="sm"/>
                      <a:tailEnd type="none" w="sm" len="sm"/>
                    </a:lnR>
                    <a:lnT w="28575" cap="flat" cmpd="sng">
                      <a:solidFill>
                        <a:srgbClr val="780101"/>
                      </a:solidFill>
                      <a:prstDash val="solid"/>
                      <a:round/>
                      <a:headEnd type="none" w="sm" len="sm"/>
                      <a:tailEnd type="none" w="sm" len="sm"/>
                    </a:lnT>
                    <a:lnB w="28575" cap="flat" cmpd="sng">
                      <a:solidFill>
                        <a:srgbClr val="78010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6" name="Google Shape;266;p33"/>
          <p:cNvSpPr txBox="1"/>
          <p:nvPr/>
        </p:nvSpPr>
        <p:spPr>
          <a:xfrm>
            <a:off x="2457450" y="353695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r>
              <a:rPr lang="en-US" sz="2400" b="0" i="0" u="none" baseline="-25000">
                <a:solidFill>
                  <a:schemeClr val="dk1"/>
                </a:solidFill>
                <a:latin typeface="Arial"/>
                <a:ea typeface="Arial"/>
                <a:cs typeface="Arial"/>
                <a:sym typeface="Arial"/>
              </a:rPr>
              <a:t> </a:t>
            </a:r>
            <a:br>
              <a:rPr lang="en-US" sz="2400" b="0" i="0" u="none" baseline="-25000">
                <a:solidFill>
                  <a:schemeClr val="dk1"/>
                </a:solidFill>
                <a:latin typeface="Arial"/>
                <a:ea typeface="Arial"/>
                <a:cs typeface="Arial"/>
                <a:sym typeface="Arial"/>
              </a:rPr>
            </a:br>
            <a:endParaRPr/>
          </a:p>
        </p:txBody>
      </p:sp>
      <p:sp>
        <p:nvSpPr>
          <p:cNvPr id="267" name="Google Shape;267;p33"/>
          <p:cNvSpPr txBox="1"/>
          <p:nvPr/>
        </p:nvSpPr>
        <p:spPr>
          <a:xfrm>
            <a:off x="504825" y="82550"/>
            <a:ext cx="82296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What will this cost me?</a:t>
            </a:r>
            <a:endParaRPr/>
          </a:p>
        </p:txBody>
      </p:sp>
      <p:sp>
        <p:nvSpPr>
          <p:cNvPr id="268" name="Google Shape;268;p33"/>
          <p:cNvSpPr txBox="1"/>
          <p:nvPr/>
        </p:nvSpPr>
        <p:spPr>
          <a:xfrm>
            <a:off x="2057400" y="1482725"/>
            <a:ext cx="48006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80101"/>
              </a:buClr>
              <a:buFont typeface="Arial"/>
              <a:buNone/>
            </a:pPr>
            <a:r>
              <a:rPr lang="en-US" sz="2400" b="1" i="0" u="none">
                <a:solidFill>
                  <a:srgbClr val="780101"/>
                </a:solidFill>
                <a:latin typeface="Arial"/>
                <a:ea typeface="Arial"/>
                <a:cs typeface="Arial"/>
                <a:sym typeface="Arial"/>
              </a:rPr>
              <a:t>Each component is $475. </a:t>
            </a:r>
            <a:endParaRPr/>
          </a:p>
        </p:txBody>
      </p:sp>
      <p:sp>
        <p:nvSpPr>
          <p:cNvPr id="269" name="Google Shape;269;p33"/>
          <p:cNvSpPr txBox="1"/>
          <p:nvPr/>
        </p:nvSpPr>
        <p:spPr>
          <a:xfrm>
            <a:off x="2457450" y="2417762"/>
            <a:ext cx="5410200"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80101"/>
              </a:buClr>
              <a:buFont typeface="Arial"/>
              <a:buNone/>
            </a:pPr>
            <a:r>
              <a:rPr lang="en-US" sz="2400" b="1" i="0" u="none">
                <a:solidFill>
                  <a:srgbClr val="780101"/>
                </a:solidFill>
                <a:latin typeface="Arial"/>
                <a:ea typeface="Arial"/>
                <a:cs typeface="Arial"/>
                <a:sym typeface="Arial"/>
              </a:rPr>
              <a:t>There is a $75 annual registration fee. </a:t>
            </a:r>
            <a:endParaRPr/>
          </a:p>
        </p:txBody>
      </p:sp>
      <p:pic>
        <p:nvPicPr>
          <p:cNvPr id="270" name="Google Shape;270;p33"/>
          <p:cNvPicPr preferRelativeResize="0"/>
          <p:nvPr/>
        </p:nvPicPr>
        <p:blipFill rotWithShape="1">
          <a:blip r:embed="rId3">
            <a:alphaModFix/>
          </a:blip>
          <a:srcRect/>
          <a:stretch/>
        </p:blipFill>
        <p:spPr>
          <a:xfrm>
            <a:off x="6486525" y="3194050"/>
            <a:ext cx="2181225" cy="5175250"/>
          </a:xfrm>
          <a:prstGeom prst="roundRect">
            <a:avLst>
              <a:gd name="adj" fmla="val 4167"/>
            </a:avLst>
          </a:prstGeom>
          <a:solidFill>
            <a:srgbClr val="FFFFFF"/>
          </a:solidFill>
          <a:ln w="76200" cap="sq" cmpd="sng">
            <a:solidFill>
              <a:srgbClr val="780101"/>
            </a:solidFill>
            <a:prstDash val="solid"/>
            <a:miter lim="8000"/>
            <a:headEnd type="none" w="sm" len="sm"/>
            <a:tailEnd type="none" w="sm" len="sm"/>
          </a:ln>
          <a:effectLst>
            <a:reflection stA="2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500"/>
                                        <p:tgtEl>
                                          <p:spTgt spid="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0" end="0"/>
                                            </p:txEl>
                                          </p:spTgt>
                                        </p:tgtEl>
                                        <p:attrNameLst>
                                          <p:attrName>style.visibility</p:attrName>
                                        </p:attrNameLst>
                                      </p:cBhvr>
                                      <p:to>
                                        <p:strVal val="visible"/>
                                      </p:to>
                                    </p:set>
                                    <p:animEffect transition="in" filter="fade">
                                      <p:cBhvr>
                                        <p:cTn id="12" dur="500"/>
                                        <p:tgtEl>
                                          <p:spTgt spid="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304800" y="103187"/>
            <a:ext cx="8431212" cy="6905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strike="noStrike" cap="none">
                <a:solidFill>
                  <a:srgbClr val="780101"/>
                </a:solidFill>
                <a:latin typeface="Arial Black"/>
                <a:ea typeface="Arial Black"/>
                <a:cs typeface="Arial Black"/>
                <a:sym typeface="Arial Black"/>
              </a:rPr>
              <a:t>Personal Readiness Assessment</a:t>
            </a:r>
            <a:endParaRPr/>
          </a:p>
        </p:txBody>
      </p:sp>
      <p:sp>
        <p:nvSpPr>
          <p:cNvPr id="277" name="Google Shape;277;p34"/>
          <p:cNvSpPr txBox="1"/>
          <p:nvPr/>
        </p:nvSpPr>
        <p:spPr>
          <a:xfrm>
            <a:off x="811212" y="1112837"/>
            <a:ext cx="69342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80101"/>
              </a:buClr>
              <a:buFont typeface="Arial"/>
              <a:buNone/>
            </a:pPr>
            <a:r>
              <a:rPr lang="en-US" sz="2400" b="0" i="0" u="none">
                <a:solidFill>
                  <a:srgbClr val="780101"/>
                </a:solidFill>
                <a:latin typeface="Arial"/>
                <a:ea typeface="Arial"/>
                <a:cs typeface="Arial"/>
                <a:sym typeface="Arial"/>
              </a:rPr>
              <a:t>I am committed to my students and their learning</a:t>
            </a:r>
            <a:endParaRPr/>
          </a:p>
        </p:txBody>
      </p:sp>
      <p:sp>
        <p:nvSpPr>
          <p:cNvPr id="278" name="Google Shape;278;p34"/>
          <p:cNvSpPr txBox="1"/>
          <p:nvPr/>
        </p:nvSpPr>
        <p:spPr>
          <a:xfrm>
            <a:off x="838200" y="2286000"/>
            <a:ext cx="7620000" cy="830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80101"/>
              </a:buClr>
              <a:buFont typeface="Arial"/>
              <a:buNone/>
            </a:pPr>
            <a:r>
              <a:rPr lang="en-US" sz="2400" b="0" i="0" u="none">
                <a:solidFill>
                  <a:srgbClr val="780101"/>
                </a:solidFill>
                <a:latin typeface="Arial"/>
                <a:ea typeface="Arial"/>
                <a:cs typeface="Arial"/>
                <a:sym typeface="Arial"/>
              </a:rPr>
              <a:t>I know my students: where they are and where they need to be</a:t>
            </a:r>
            <a:endParaRPr/>
          </a:p>
        </p:txBody>
      </p:sp>
      <p:sp>
        <p:nvSpPr>
          <p:cNvPr id="279" name="Google Shape;279;p34"/>
          <p:cNvSpPr txBox="1"/>
          <p:nvPr/>
        </p:nvSpPr>
        <p:spPr>
          <a:xfrm>
            <a:off x="838200" y="3163887"/>
            <a:ext cx="76200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80101"/>
              </a:buClr>
              <a:buFont typeface="Arial"/>
              <a:buNone/>
            </a:pPr>
            <a:r>
              <a:rPr lang="en-US" sz="2400" b="0" i="0" u="none">
                <a:solidFill>
                  <a:srgbClr val="780101"/>
                </a:solidFill>
                <a:latin typeface="Arial"/>
                <a:ea typeface="Arial"/>
                <a:cs typeface="Arial"/>
                <a:sym typeface="Arial"/>
              </a:rPr>
              <a:t>I set high, worthwhile goals for my students</a:t>
            </a:r>
            <a:endParaRPr/>
          </a:p>
        </p:txBody>
      </p:sp>
      <p:sp>
        <p:nvSpPr>
          <p:cNvPr id="280" name="Google Shape;280;p34"/>
          <p:cNvSpPr txBox="1"/>
          <p:nvPr/>
        </p:nvSpPr>
        <p:spPr>
          <a:xfrm>
            <a:off x="838200" y="3700462"/>
            <a:ext cx="7620000" cy="4603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80101"/>
              </a:buClr>
              <a:buFont typeface="Arial"/>
              <a:buNone/>
            </a:pPr>
            <a:r>
              <a:rPr lang="en-US" sz="2400" b="0" i="0" u="none">
                <a:solidFill>
                  <a:srgbClr val="780101"/>
                </a:solidFill>
                <a:latin typeface="Arial"/>
                <a:ea typeface="Arial"/>
                <a:cs typeface="Arial"/>
                <a:sym typeface="Arial"/>
              </a:rPr>
              <a:t>I know my content well and how to teach it</a:t>
            </a:r>
            <a:endParaRPr/>
          </a:p>
        </p:txBody>
      </p:sp>
      <p:sp>
        <p:nvSpPr>
          <p:cNvPr id="281" name="Google Shape;281;p34"/>
          <p:cNvSpPr txBox="1"/>
          <p:nvPr/>
        </p:nvSpPr>
        <p:spPr>
          <a:xfrm>
            <a:off x="838200" y="1800225"/>
            <a:ext cx="76200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80101"/>
              </a:buClr>
              <a:buFont typeface="Arial"/>
              <a:buNone/>
            </a:pPr>
            <a:r>
              <a:rPr lang="en-US" sz="2400" b="0" i="0" u="none">
                <a:solidFill>
                  <a:srgbClr val="780101"/>
                </a:solidFill>
                <a:latin typeface="Arial"/>
                <a:ea typeface="Arial"/>
                <a:cs typeface="Arial"/>
                <a:sym typeface="Arial"/>
              </a:rPr>
              <a:t>I am a reflective teacher who learns from experience</a:t>
            </a:r>
            <a:endParaRPr/>
          </a:p>
        </p:txBody>
      </p:sp>
      <p:sp>
        <p:nvSpPr>
          <p:cNvPr id="282" name="Google Shape;282;p34"/>
          <p:cNvSpPr txBox="1"/>
          <p:nvPr/>
        </p:nvSpPr>
        <p:spPr>
          <a:xfrm>
            <a:off x="811212" y="4265612"/>
            <a:ext cx="7620000"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80101"/>
              </a:buClr>
              <a:buFont typeface="Arial"/>
              <a:buNone/>
            </a:pPr>
            <a:r>
              <a:rPr lang="en-US" sz="2400" b="0" i="0" u="none">
                <a:solidFill>
                  <a:srgbClr val="780101"/>
                </a:solidFill>
                <a:latin typeface="Arial"/>
                <a:ea typeface="Arial"/>
                <a:cs typeface="Arial"/>
                <a:sym typeface="Arial"/>
              </a:rPr>
              <a:t>I am a member of a professional learning community with a desire to continuously learn and grow</a:t>
            </a:r>
            <a:endParaRPr/>
          </a:p>
        </p:txBody>
      </p:sp>
      <p:sp>
        <p:nvSpPr>
          <p:cNvPr id="283" name="Google Shape;283;p34"/>
          <p:cNvSpPr txBox="1"/>
          <p:nvPr/>
        </p:nvSpPr>
        <p:spPr>
          <a:xfrm>
            <a:off x="838200" y="5195887"/>
            <a:ext cx="7620000"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80101"/>
              </a:buClr>
              <a:buFont typeface="Arial"/>
              <a:buNone/>
            </a:pPr>
            <a:r>
              <a:rPr lang="en-US" sz="2400" b="0" i="0" u="none">
                <a:solidFill>
                  <a:srgbClr val="780101"/>
                </a:solidFill>
                <a:latin typeface="Arial"/>
                <a:ea typeface="Arial"/>
                <a:cs typeface="Arial"/>
                <a:sym typeface="Arial"/>
              </a:rPr>
              <a:t>I have supports in place in my personal life to pursue National Board Certification &amp; time to do it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1">
                                            <p:txEl>
                                              <p:pRg st="0" end="0"/>
                                            </p:txEl>
                                          </p:spTgt>
                                        </p:tgtEl>
                                        <p:attrNameLst>
                                          <p:attrName>style.visibility</p:attrName>
                                        </p:attrNameLst>
                                      </p:cBhvr>
                                      <p:to>
                                        <p:strVal val="visible"/>
                                      </p:to>
                                    </p:set>
                                    <p:animEffect transition="in" filter="fade">
                                      <p:cBhvr>
                                        <p:cTn id="11" dur="500"/>
                                        <p:tgtEl>
                                          <p:spTgt spid="28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9">
                                            <p:txEl>
                                              <p:pRg st="0" end="0"/>
                                            </p:txEl>
                                          </p:spTgt>
                                        </p:tgtEl>
                                        <p:attrNameLst>
                                          <p:attrName>style.visibility</p:attrName>
                                        </p:attrNameLst>
                                      </p:cBhvr>
                                      <p:to>
                                        <p:strVal val="visible"/>
                                      </p:to>
                                    </p:set>
                                    <p:animEffect transition="in" filter="fade">
                                      <p:cBhvr>
                                        <p:cTn id="20" dur="500"/>
                                        <p:tgtEl>
                                          <p:spTgt spid="27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2">
                                            <p:txEl>
                                              <p:pRg st="0" end="0"/>
                                            </p:txEl>
                                          </p:spTgt>
                                        </p:tgtEl>
                                        <p:attrNameLst>
                                          <p:attrName>style.visibility</p:attrName>
                                        </p:attrNameLst>
                                      </p:cBhvr>
                                      <p:to>
                                        <p:strVal val="visible"/>
                                      </p:to>
                                    </p:set>
                                    <p:animEffect transition="in" filter="fade">
                                      <p:cBhvr>
                                        <p:cTn id="29" dur="500"/>
                                        <p:tgtEl>
                                          <p:spTgt spid="28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txBox="1">
            <a:spLocks noGrp="1"/>
          </p:cNvSpPr>
          <p:nvPr>
            <p:ph type="title"/>
          </p:nvPr>
        </p:nvSpPr>
        <p:spPr>
          <a:xfrm>
            <a:off x="457200" y="73025"/>
            <a:ext cx="8229600" cy="71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strike="noStrike" cap="none">
                <a:solidFill>
                  <a:srgbClr val="780101"/>
                </a:solidFill>
                <a:latin typeface="Arial Black"/>
                <a:ea typeface="Arial Black"/>
                <a:cs typeface="Arial Black"/>
                <a:sym typeface="Arial Black"/>
              </a:rPr>
              <a:t>Next Steps</a:t>
            </a:r>
            <a:endParaRPr/>
          </a:p>
        </p:txBody>
      </p:sp>
      <p:sp>
        <p:nvSpPr>
          <p:cNvPr id="290" name="Google Shape;290;p35"/>
          <p:cNvSpPr txBox="1">
            <a:spLocks noGrp="1"/>
          </p:cNvSpPr>
          <p:nvPr>
            <p:ph type="body" idx="1"/>
          </p:nvPr>
        </p:nvSpPr>
        <p:spPr>
          <a:xfrm>
            <a:off x="457200" y="1230312"/>
            <a:ext cx="7010400" cy="53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SzPts val="3200"/>
              <a:buFont typeface="Arial"/>
              <a:buChar char="•"/>
            </a:pPr>
            <a:r>
              <a:rPr lang="en-US" sz="3200" b="0" i="0" u="none">
                <a:solidFill>
                  <a:srgbClr val="780101"/>
                </a:solidFill>
                <a:latin typeface="Arial"/>
                <a:ea typeface="Arial"/>
                <a:cs typeface="Arial"/>
                <a:sym typeface="Arial"/>
              </a:rPr>
              <a:t>Read </a:t>
            </a:r>
            <a:r>
              <a:rPr lang="en-US" i="1">
                <a:solidFill>
                  <a:srgbClr val="780101"/>
                </a:solidFill>
              </a:rPr>
              <a:t>Guide to NB Certification</a:t>
            </a:r>
            <a:endParaRPr sz="3200" b="0" i="1" u="none">
              <a:solidFill>
                <a:srgbClr val="780101"/>
              </a:solidFill>
              <a:latin typeface="Arial"/>
              <a:ea typeface="Arial"/>
              <a:cs typeface="Arial"/>
              <a:sym typeface="Arial"/>
            </a:endParaRPr>
          </a:p>
          <a:p>
            <a:pPr marL="0" marR="0" lvl="0" indent="0" algn="l" rtl="0">
              <a:lnSpc>
                <a:spcPct val="100000"/>
              </a:lnSpc>
              <a:spcBef>
                <a:spcPts val="0"/>
              </a:spcBef>
              <a:spcAft>
                <a:spcPts val="0"/>
              </a:spcAft>
              <a:buNone/>
            </a:pPr>
            <a:endParaRPr i="1">
              <a:solidFill>
                <a:srgbClr val="780101"/>
              </a:solidFill>
            </a:endParaRPr>
          </a:p>
        </p:txBody>
      </p:sp>
      <p:sp>
        <p:nvSpPr>
          <p:cNvPr id="291" name="Google Shape;291;p35"/>
          <p:cNvSpPr txBox="1"/>
          <p:nvPr/>
        </p:nvSpPr>
        <p:spPr>
          <a:xfrm>
            <a:off x="457200" y="1757362"/>
            <a:ext cx="8229600" cy="53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SzPts val="3200"/>
              <a:buFont typeface="Arial"/>
              <a:buChar char="•"/>
            </a:pPr>
            <a:r>
              <a:rPr lang="en-US" sz="3200">
                <a:solidFill>
                  <a:srgbClr val="780101"/>
                </a:solidFill>
              </a:rPr>
              <a:t>Read and r</a:t>
            </a:r>
            <a:r>
              <a:rPr lang="en-US" sz="3200" b="0" i="0" u="none">
                <a:solidFill>
                  <a:srgbClr val="780101"/>
                </a:solidFill>
                <a:latin typeface="Arial"/>
                <a:ea typeface="Arial"/>
                <a:cs typeface="Arial"/>
                <a:sym typeface="Arial"/>
              </a:rPr>
              <a:t>eview your Standards</a:t>
            </a:r>
            <a:endParaRPr/>
          </a:p>
        </p:txBody>
      </p:sp>
      <p:pic>
        <p:nvPicPr>
          <p:cNvPr id="292" name="Google Shape;292;p35">
            <a:hlinkClick r:id="rId3"/>
          </p:cNvPr>
          <p:cNvPicPr preferRelativeResize="0"/>
          <p:nvPr/>
        </p:nvPicPr>
        <p:blipFill rotWithShape="1">
          <a:blip r:embed="rId4">
            <a:alphaModFix/>
          </a:blip>
          <a:srcRect/>
          <a:stretch/>
        </p:blipFill>
        <p:spPr>
          <a:xfrm>
            <a:off x="7467612" y="444500"/>
            <a:ext cx="1611300" cy="2344800"/>
          </a:xfrm>
          <a:prstGeom prst="rect">
            <a:avLst/>
          </a:prstGeom>
          <a:noFill/>
          <a:ln w="38100" cap="sq" cmpd="sng">
            <a:solidFill>
              <a:srgbClr val="780101"/>
            </a:solidFill>
            <a:prstDash val="solid"/>
            <a:miter lim="8000"/>
            <a:headEnd type="none" w="sm" len="sm"/>
            <a:tailEnd type="none" w="sm" len="sm"/>
          </a:ln>
          <a:effectLst>
            <a:outerShdw blurRad="63500" dist="38100" dir="2700000">
              <a:srgbClr val="000000">
                <a:alpha val="42745"/>
              </a:srgbClr>
            </a:outerShdw>
          </a:effectLst>
        </p:spPr>
      </p:pic>
      <p:sp>
        <p:nvSpPr>
          <p:cNvPr id="293" name="Google Shape;293;p35"/>
          <p:cNvSpPr txBox="1"/>
          <p:nvPr/>
        </p:nvSpPr>
        <p:spPr>
          <a:xfrm>
            <a:off x="1066800" y="2255837"/>
            <a:ext cx="82296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80101"/>
              </a:buClr>
              <a:buFont typeface="Arial"/>
              <a:buNone/>
            </a:pPr>
            <a:r>
              <a:rPr lang="en-US" sz="3200" i="1">
                <a:solidFill>
                  <a:srgbClr val="780101"/>
                </a:solidFill>
              </a:rPr>
              <a:t>B</a:t>
            </a:r>
            <a:r>
              <a:rPr lang="en-US" sz="3200" b="0" i="1" u="none">
                <a:solidFill>
                  <a:srgbClr val="780101"/>
                </a:solidFill>
                <a:latin typeface="Arial"/>
                <a:ea typeface="Arial"/>
                <a:cs typeface="Arial"/>
                <a:sym typeface="Arial"/>
              </a:rPr>
              <a:t>oardcertifiedteachers.org</a:t>
            </a:r>
            <a:endParaRPr sz="3200" b="0" i="1" u="none">
              <a:solidFill>
                <a:srgbClr val="780101"/>
              </a:solidFill>
              <a:latin typeface="Arial"/>
              <a:ea typeface="Arial"/>
              <a:cs typeface="Arial"/>
              <a:sym typeface="Arial"/>
            </a:endParaRPr>
          </a:p>
          <a:p>
            <a:pPr marL="0" marR="0" lvl="0" indent="0" algn="l" rtl="0">
              <a:lnSpc>
                <a:spcPct val="100000"/>
              </a:lnSpc>
              <a:spcBef>
                <a:spcPts val="0"/>
              </a:spcBef>
              <a:spcAft>
                <a:spcPts val="0"/>
              </a:spcAft>
              <a:buClr>
                <a:srgbClr val="780101"/>
              </a:buClr>
              <a:buFont typeface="Arial"/>
              <a:buNone/>
            </a:pPr>
            <a:endParaRPr sz="3200" i="1">
              <a:solidFill>
                <a:srgbClr val="780101"/>
              </a:solidFill>
            </a:endParaRPr>
          </a:p>
        </p:txBody>
      </p:sp>
      <p:sp>
        <p:nvSpPr>
          <p:cNvPr id="294" name="Google Shape;294;p35"/>
          <p:cNvSpPr txBox="1"/>
          <p:nvPr/>
        </p:nvSpPr>
        <p:spPr>
          <a:xfrm>
            <a:off x="457200" y="2824162"/>
            <a:ext cx="8229600" cy="53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SzPts val="3200"/>
              <a:buFont typeface="Arial"/>
              <a:buChar char="•"/>
            </a:pPr>
            <a:r>
              <a:rPr lang="en-US" sz="3200" b="0" i="0" u="none">
                <a:solidFill>
                  <a:srgbClr val="780101"/>
                </a:solidFill>
                <a:latin typeface="Arial"/>
                <a:ea typeface="Arial"/>
                <a:cs typeface="Arial"/>
                <a:sym typeface="Arial"/>
              </a:rPr>
              <a:t>Create an account with National Board </a:t>
            </a:r>
            <a:endParaRPr/>
          </a:p>
        </p:txBody>
      </p:sp>
      <p:sp>
        <p:nvSpPr>
          <p:cNvPr id="295" name="Google Shape;295;p35"/>
          <p:cNvSpPr txBox="1"/>
          <p:nvPr/>
        </p:nvSpPr>
        <p:spPr>
          <a:xfrm>
            <a:off x="444500" y="3455987"/>
            <a:ext cx="8229600" cy="53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SzPts val="3200"/>
              <a:buFont typeface="Arial"/>
              <a:buChar char="•"/>
            </a:pPr>
            <a:r>
              <a:rPr lang="en-US" sz="3200" b="0" i="0" u="none">
                <a:solidFill>
                  <a:srgbClr val="780101"/>
                </a:solidFill>
                <a:latin typeface="Arial"/>
                <a:ea typeface="Arial"/>
                <a:cs typeface="Arial"/>
                <a:sym typeface="Arial"/>
              </a:rPr>
              <a:t>Pay annual $75 registration fee</a:t>
            </a:r>
            <a:endParaRPr/>
          </a:p>
        </p:txBody>
      </p:sp>
      <p:sp>
        <p:nvSpPr>
          <p:cNvPr id="296" name="Google Shape;296;p35"/>
          <p:cNvSpPr txBox="1"/>
          <p:nvPr/>
        </p:nvSpPr>
        <p:spPr>
          <a:xfrm>
            <a:off x="463550" y="4017962"/>
            <a:ext cx="8229600" cy="53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SzPts val="3200"/>
              <a:buFont typeface="Arial"/>
              <a:buChar char="•"/>
            </a:pPr>
            <a:r>
              <a:rPr lang="en-US" sz="3200" b="0" i="0" u="none">
                <a:solidFill>
                  <a:srgbClr val="780101"/>
                </a:solidFill>
                <a:latin typeface="Arial"/>
                <a:ea typeface="Arial"/>
                <a:cs typeface="Arial"/>
                <a:sym typeface="Arial"/>
              </a:rPr>
              <a:t>Register for 1 or more components</a:t>
            </a:r>
            <a:endParaRPr/>
          </a:p>
        </p:txBody>
      </p:sp>
      <p:sp>
        <p:nvSpPr>
          <p:cNvPr id="297" name="Google Shape;297;p35"/>
          <p:cNvSpPr txBox="1"/>
          <p:nvPr/>
        </p:nvSpPr>
        <p:spPr>
          <a:xfrm>
            <a:off x="457200" y="4573587"/>
            <a:ext cx="8229600" cy="53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SzPts val="3200"/>
              <a:buFont typeface="Arial"/>
              <a:buChar char="•"/>
            </a:pPr>
            <a:r>
              <a:rPr lang="en-US" sz="3200" b="0" i="0" u="none">
                <a:solidFill>
                  <a:srgbClr val="780101"/>
                </a:solidFill>
                <a:latin typeface="Arial"/>
                <a:ea typeface="Arial"/>
                <a:cs typeface="Arial"/>
                <a:sym typeface="Arial"/>
              </a:rPr>
              <a:t>Consider recruiting a colleague/partner</a:t>
            </a:r>
            <a:endParaRPr/>
          </a:p>
        </p:txBody>
      </p:sp>
      <p:sp>
        <p:nvSpPr>
          <p:cNvPr id="298" name="Google Shape;298;p35"/>
          <p:cNvSpPr txBox="1"/>
          <p:nvPr/>
        </p:nvSpPr>
        <p:spPr>
          <a:xfrm>
            <a:off x="457200" y="5106987"/>
            <a:ext cx="8229600" cy="53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SzPts val="3200"/>
              <a:buFont typeface="Arial"/>
              <a:buChar char="•"/>
            </a:pPr>
            <a:r>
              <a:rPr lang="en-US" sz="3200" b="0" i="0" u="none">
                <a:solidFill>
                  <a:srgbClr val="780101"/>
                </a:solidFill>
                <a:latin typeface="Arial"/>
                <a:ea typeface="Arial"/>
                <a:cs typeface="Arial"/>
                <a:sym typeface="Arial"/>
              </a:rPr>
              <a:t>Find a support network</a:t>
            </a:r>
            <a:endParaRPr sz="3200" b="0" i="0" u="none">
              <a:solidFill>
                <a:srgbClr val="780101"/>
              </a:solidFill>
              <a:latin typeface="Arial"/>
              <a:ea typeface="Arial"/>
              <a:cs typeface="Arial"/>
              <a:sym typeface="Arial"/>
            </a:endParaRPr>
          </a:p>
          <a:p>
            <a:pPr marL="0" marR="0" lvl="0" indent="0" algn="l" rtl="0">
              <a:lnSpc>
                <a:spcPct val="100000"/>
              </a:lnSpc>
              <a:spcBef>
                <a:spcPts val="0"/>
              </a:spcBef>
              <a:spcAft>
                <a:spcPts val="0"/>
              </a:spcAft>
              <a:buNone/>
            </a:pPr>
            <a:endParaRPr sz="3200">
              <a:solidFill>
                <a:srgbClr val="780101"/>
              </a:solidFill>
            </a:endParaRPr>
          </a:p>
        </p:txBody>
      </p:sp>
      <p:sp>
        <p:nvSpPr>
          <p:cNvPr id="299" name="Google Shape;299;p35"/>
          <p:cNvSpPr txBox="1"/>
          <p:nvPr/>
        </p:nvSpPr>
        <p:spPr>
          <a:xfrm>
            <a:off x="3874350" y="4943475"/>
            <a:ext cx="7374600" cy="8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35"/>
          <p:cNvSpPr txBox="1"/>
          <p:nvPr/>
        </p:nvSpPr>
        <p:spPr>
          <a:xfrm>
            <a:off x="5674100" y="42560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anim calcmode="lin" valueType="num">
                                      <p:cBhvr additive="base">
                                        <p:cTn id="7" dur="500"/>
                                        <p:tgtEl>
                                          <p:spTgt spid="2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0">
                                            <p:txEl>
                                              <p:pRg st="1" end="1"/>
                                            </p:txEl>
                                          </p:spTgt>
                                        </p:tgtEl>
                                        <p:attrNameLst>
                                          <p:attrName>style.visibility</p:attrName>
                                        </p:attrNameLst>
                                      </p:cBhvr>
                                      <p:to>
                                        <p:strVal val="visible"/>
                                      </p:to>
                                    </p:set>
                                    <p:anim calcmode="lin" valueType="num">
                                      <p:cBhvr additive="base">
                                        <p:cTn id="12" dur="500"/>
                                        <p:tgtEl>
                                          <p:spTgt spid="2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1"/>
                                        </p:tgtEl>
                                        <p:attrNameLst>
                                          <p:attrName>style.visibility</p:attrName>
                                        </p:attrNameLst>
                                      </p:cBhvr>
                                      <p:to>
                                        <p:strVal val="visible"/>
                                      </p:to>
                                    </p:set>
                                    <p:anim calcmode="lin" valueType="num">
                                      <p:cBhvr additive="base">
                                        <p:cTn id="17" dur="500"/>
                                        <p:tgtEl>
                                          <p:spTgt spid="29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3"/>
                                        </p:tgtEl>
                                        <p:attrNameLst>
                                          <p:attrName>style.visibility</p:attrName>
                                        </p:attrNameLst>
                                      </p:cBhvr>
                                      <p:to>
                                        <p:strVal val="visible"/>
                                      </p:to>
                                    </p:set>
                                    <p:anim calcmode="lin" valueType="num">
                                      <p:cBhvr additive="base">
                                        <p:cTn id="22" dur="500"/>
                                        <p:tgtEl>
                                          <p:spTgt spid="29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4"/>
                                        </p:tgtEl>
                                        <p:attrNameLst>
                                          <p:attrName>style.visibility</p:attrName>
                                        </p:attrNameLst>
                                      </p:cBhvr>
                                      <p:to>
                                        <p:strVal val="visible"/>
                                      </p:to>
                                    </p:set>
                                    <p:anim calcmode="lin" valueType="num">
                                      <p:cBhvr additive="base">
                                        <p:cTn id="27" dur="500"/>
                                        <p:tgtEl>
                                          <p:spTgt spid="29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5"/>
                                        </p:tgtEl>
                                        <p:attrNameLst>
                                          <p:attrName>style.visibility</p:attrName>
                                        </p:attrNameLst>
                                      </p:cBhvr>
                                      <p:to>
                                        <p:strVal val="visible"/>
                                      </p:to>
                                    </p:set>
                                    <p:anim calcmode="lin" valueType="num">
                                      <p:cBhvr additive="base">
                                        <p:cTn id="32" dur="500"/>
                                        <p:tgtEl>
                                          <p:spTgt spid="29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6"/>
                                        </p:tgtEl>
                                        <p:attrNameLst>
                                          <p:attrName>style.visibility</p:attrName>
                                        </p:attrNameLst>
                                      </p:cBhvr>
                                      <p:to>
                                        <p:strVal val="visible"/>
                                      </p:to>
                                    </p:set>
                                    <p:anim calcmode="lin" valueType="num">
                                      <p:cBhvr additive="base">
                                        <p:cTn id="37" dur="500"/>
                                        <p:tgtEl>
                                          <p:spTgt spid="29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97"/>
                                        </p:tgtEl>
                                        <p:attrNameLst>
                                          <p:attrName>style.visibility</p:attrName>
                                        </p:attrNameLst>
                                      </p:cBhvr>
                                      <p:to>
                                        <p:strVal val="visible"/>
                                      </p:to>
                                    </p:set>
                                    <p:anim calcmode="lin" valueType="num">
                                      <p:cBhvr additive="base">
                                        <p:cTn id="42" dur="500"/>
                                        <p:tgtEl>
                                          <p:spTgt spid="29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8"/>
                                        </p:tgtEl>
                                        <p:attrNameLst>
                                          <p:attrName>style.visibility</p:attrName>
                                        </p:attrNameLst>
                                      </p:cBhvr>
                                      <p:to>
                                        <p:strVal val="visible"/>
                                      </p:to>
                                    </p:set>
                                    <p:anim calcmode="lin" valueType="num">
                                      <p:cBhvr additive="base">
                                        <p:cTn id="47" dur="500"/>
                                        <p:tgtEl>
                                          <p:spTgt spid="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Where to Find the Standards</a:t>
            </a:r>
            <a:endParaRPr/>
          </a:p>
        </p:txBody>
      </p:sp>
      <p:sp>
        <p:nvSpPr>
          <p:cNvPr id="307" name="Google Shape;307;p36"/>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308" name="Google Shape;308;p36">
            <a:hlinkClick r:id="rId3"/>
          </p:cNvPr>
          <p:cNvPicPr preferRelativeResize="0"/>
          <p:nvPr/>
        </p:nvPicPr>
        <p:blipFill>
          <a:blip r:embed="rId4">
            <a:alphaModFix/>
          </a:blip>
          <a:stretch>
            <a:fillRect/>
          </a:stretch>
        </p:blipFill>
        <p:spPr>
          <a:xfrm>
            <a:off x="1410324" y="1302825"/>
            <a:ext cx="6087027" cy="4526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15" name="Google Shape;315;p3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316" name="Google Shape;316;p37">
            <a:hlinkClick r:id="rId3"/>
          </p:cNvPr>
          <p:cNvPicPr preferRelativeResize="0"/>
          <p:nvPr/>
        </p:nvPicPr>
        <p:blipFill>
          <a:blip r:embed="rId4">
            <a:alphaModFix/>
          </a:blip>
          <a:stretch>
            <a:fillRect/>
          </a:stretch>
        </p:blipFill>
        <p:spPr>
          <a:xfrm>
            <a:off x="1190849" y="959025"/>
            <a:ext cx="6762301" cy="5360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23" name="Google Shape;323;p38"/>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pic>
        <p:nvPicPr>
          <p:cNvPr id="324" name="Google Shape;324;p38">
            <a:hlinkClick r:id="rId3"/>
          </p:cNvPr>
          <p:cNvPicPr preferRelativeResize="0"/>
          <p:nvPr/>
        </p:nvPicPr>
        <p:blipFill>
          <a:blip r:embed="rId4">
            <a:alphaModFix/>
          </a:blip>
          <a:stretch>
            <a:fillRect/>
          </a:stretch>
        </p:blipFill>
        <p:spPr>
          <a:xfrm>
            <a:off x="0" y="863855"/>
            <a:ext cx="9144001" cy="4977890"/>
          </a:xfrm>
          <a:prstGeom prst="rect">
            <a:avLst/>
          </a:prstGeom>
          <a:noFill/>
          <a:ln>
            <a:noFill/>
          </a:ln>
        </p:spPr>
      </p:pic>
      <p:sp>
        <p:nvSpPr>
          <p:cNvPr id="325" name="Google Shape;325;p38"/>
          <p:cNvSpPr txBox="1"/>
          <p:nvPr/>
        </p:nvSpPr>
        <p:spPr>
          <a:xfrm>
            <a:off x="5989600" y="369175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u="sng">
                <a:solidFill>
                  <a:schemeClr val="hlink"/>
                </a:solidFill>
                <a:hlinkClick r:id="rId5"/>
              </a:rPr>
              <a:t>http://accomplishedteacher.org/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9"/>
          <p:cNvPicPr preferRelativeResize="0"/>
          <p:nvPr/>
        </p:nvPicPr>
        <p:blipFill rotWithShape="1">
          <a:blip r:embed="rId3">
            <a:alphaModFix/>
          </a:blip>
          <a:srcRect/>
          <a:stretch/>
        </p:blipFill>
        <p:spPr>
          <a:xfrm>
            <a:off x="682625" y="1749425"/>
            <a:ext cx="7808912" cy="2981325"/>
          </a:xfrm>
          <a:prstGeom prst="rect">
            <a:avLst/>
          </a:prstGeom>
          <a:noFill/>
          <a:ln w="228600" cap="sq" cmpd="thickThin">
            <a:solidFill>
              <a:srgbClr val="780101"/>
            </a:solidFill>
            <a:prstDash val="solid"/>
            <a:miter lim="8000"/>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0"/>
          <p:cNvSpPr txBox="1"/>
          <p:nvPr/>
        </p:nvSpPr>
        <p:spPr>
          <a:xfrm>
            <a:off x="1596900" y="0"/>
            <a:ext cx="5950200" cy="4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780101"/>
              </a:buClr>
              <a:buFont typeface="Arial Black"/>
              <a:buNone/>
            </a:pPr>
            <a:r>
              <a:rPr lang="en-US" sz="3600">
                <a:solidFill>
                  <a:srgbClr val="780101"/>
                </a:solidFill>
                <a:latin typeface="Arial Black"/>
                <a:ea typeface="Arial Black"/>
                <a:cs typeface="Arial Black"/>
                <a:sym typeface="Arial Black"/>
              </a:rPr>
              <a:t>Contact Information</a:t>
            </a:r>
            <a:endParaRPr b="1"/>
          </a:p>
        </p:txBody>
      </p:sp>
      <p:sp>
        <p:nvSpPr>
          <p:cNvPr id="338" name="Google Shape;338;p40"/>
          <p:cNvSpPr txBox="1"/>
          <p:nvPr/>
        </p:nvSpPr>
        <p:spPr>
          <a:xfrm>
            <a:off x="1415150" y="1948550"/>
            <a:ext cx="7402200" cy="8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40"/>
          <p:cNvSpPr txBox="1"/>
          <p:nvPr/>
        </p:nvSpPr>
        <p:spPr>
          <a:xfrm>
            <a:off x="381000" y="1023250"/>
            <a:ext cx="8436300" cy="489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Wisconsin Education Association Council</a:t>
            </a:r>
            <a:endParaRPr sz="2400"/>
          </a:p>
          <a:p>
            <a:pPr marL="0" lvl="0" indent="0" algn="l" rtl="0">
              <a:spcBef>
                <a:spcPts val="0"/>
              </a:spcBef>
              <a:spcAft>
                <a:spcPts val="0"/>
              </a:spcAft>
              <a:buNone/>
            </a:pPr>
            <a:r>
              <a:rPr lang="en-US" sz="2400"/>
              <a:t>Jeff Baas: </a:t>
            </a:r>
            <a:r>
              <a:rPr lang="en-US" sz="2400" u="sng">
                <a:solidFill>
                  <a:schemeClr val="hlink"/>
                </a:solidFill>
                <a:hlinkClick r:id="rId3"/>
              </a:rPr>
              <a:t>baasj@weac.org</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Wisconsin Department of Public Instruction</a:t>
            </a:r>
            <a:endParaRPr sz="2400"/>
          </a:p>
          <a:p>
            <a:pPr marL="0" lvl="0" indent="0" algn="l" rtl="0">
              <a:spcBef>
                <a:spcPts val="0"/>
              </a:spcBef>
              <a:spcAft>
                <a:spcPts val="0"/>
              </a:spcAft>
              <a:buNone/>
            </a:pPr>
            <a:r>
              <a:rPr lang="en-US" sz="2400"/>
              <a:t>Charlene Koci Phone: (608) 267-9215	</a:t>
            </a:r>
            <a:r>
              <a:rPr lang="en-US" sz="2400" u="sng">
                <a:solidFill>
                  <a:schemeClr val="hlink"/>
                </a:solidFill>
                <a:hlinkClick r:id="rId4"/>
              </a:rPr>
              <a:t>charlenekoci@dpi.wi.gov</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NBPTS Toll-free number:  1-800-222-TEACH</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NBPTS Web site:  </a:t>
            </a:r>
            <a:r>
              <a:rPr lang="en-US" sz="1800" u="sng">
                <a:solidFill>
                  <a:schemeClr val="hlink"/>
                </a:solidFill>
                <a:hlinkClick r:id="rId5"/>
              </a:rPr>
              <a:t>NBPTS.org</a:t>
            </a:r>
            <a:endParaRPr sz="1800"/>
          </a:p>
          <a:p>
            <a:pPr marL="0" lvl="0" indent="0" algn="l" rtl="0">
              <a:spcBef>
                <a:spcPts val="0"/>
              </a:spcBef>
              <a:spcAft>
                <a:spcPts val="0"/>
              </a:spcAft>
              <a:buNone/>
            </a:pPr>
            <a:r>
              <a:rPr lang="en-US" sz="1800" u="sng">
                <a:solidFill>
                  <a:schemeClr val="hlink"/>
                </a:solidFill>
                <a:hlinkClick r:id="rId6"/>
              </a:rPr>
              <a:t>http://www.nbpts.org/national-board-certification/candidate-center/first-time-and-returning-candidate-resources/</a:t>
            </a:r>
            <a:endParaRPr sz="1800"/>
          </a:p>
          <a:p>
            <a:pPr marL="0" lvl="0" indent="0" algn="l" rtl="0">
              <a:spcBef>
                <a:spcPts val="0"/>
              </a:spcBef>
              <a:spcAft>
                <a:spcPts val="0"/>
              </a:spcAft>
              <a:buNone/>
            </a:pPr>
            <a:endParaRPr sz="2400"/>
          </a:p>
          <a:p>
            <a:pPr marL="0" lvl="0" indent="0" algn="l" rtl="0">
              <a:spcBef>
                <a:spcPts val="0"/>
              </a:spcBef>
              <a:spcAft>
                <a:spcPts val="0"/>
              </a:spcAft>
              <a:buNone/>
            </a:pPr>
            <a:r>
              <a:rPr lang="en-US" sz="2400"/>
              <a:t>Cyntha Slavish: </a:t>
            </a:r>
            <a:r>
              <a:rPr lang="en-US" sz="2400" u="sng">
                <a:solidFill>
                  <a:schemeClr val="hlink"/>
                </a:solidFill>
                <a:hlinkClick r:id="rId7"/>
              </a:rPr>
              <a:t>cslavish@gmail.com</a:t>
            </a:r>
            <a:r>
              <a:rPr lang="en-US" sz="2400"/>
              <a:t> (608) 302-5682</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1353025" y="1445875"/>
            <a:ext cx="6778500" cy="1684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900"/>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pic>
        <p:nvPicPr>
          <p:cNvPr id="61" name="Google Shape;61;p14"/>
          <p:cNvPicPr preferRelativeResize="0"/>
          <p:nvPr/>
        </p:nvPicPr>
        <p:blipFill rotWithShape="1">
          <a:blip r:embed="rId3">
            <a:alphaModFix/>
          </a:blip>
          <a:srcRect l="24040" r="24035"/>
          <a:stretch/>
        </p:blipFill>
        <p:spPr>
          <a:xfrm rot="10800000">
            <a:off x="210902" y="2945949"/>
            <a:ext cx="2121638" cy="3064575"/>
          </a:xfrm>
          <a:prstGeom prst="rect">
            <a:avLst/>
          </a:prstGeom>
          <a:noFill/>
          <a:ln>
            <a:noFill/>
          </a:ln>
        </p:spPr>
      </p:pic>
      <p:pic>
        <p:nvPicPr>
          <p:cNvPr id="62" name="Google Shape;62;p14"/>
          <p:cNvPicPr preferRelativeResize="0"/>
          <p:nvPr/>
        </p:nvPicPr>
        <p:blipFill rotWithShape="1">
          <a:blip r:embed="rId4">
            <a:alphaModFix/>
          </a:blip>
          <a:srcRect l="18427" r="18421"/>
          <a:stretch/>
        </p:blipFill>
        <p:spPr>
          <a:xfrm rot="5400000">
            <a:off x="6053089" y="3226338"/>
            <a:ext cx="2818424" cy="2975348"/>
          </a:xfrm>
          <a:prstGeom prst="rect">
            <a:avLst/>
          </a:prstGeom>
          <a:noFill/>
          <a:ln>
            <a:noFill/>
          </a:ln>
        </p:spPr>
      </p:pic>
      <p:pic>
        <p:nvPicPr>
          <p:cNvPr id="63" name="Google Shape;63;p14" descr="School District of Beloit logo"/>
          <p:cNvPicPr preferRelativeResize="0"/>
          <p:nvPr/>
        </p:nvPicPr>
        <p:blipFill>
          <a:blip r:embed="rId5">
            <a:alphaModFix/>
          </a:blip>
          <a:stretch>
            <a:fillRect/>
          </a:stretch>
        </p:blipFill>
        <p:spPr>
          <a:xfrm>
            <a:off x="152400" y="152400"/>
            <a:ext cx="962025" cy="971550"/>
          </a:xfrm>
          <a:prstGeom prst="rect">
            <a:avLst/>
          </a:prstGeom>
          <a:noFill/>
          <a:ln cap="flat" cmpd="sng">
            <a:solidFill>
              <a:srgbClr val="000000"/>
            </a:solidFill>
            <a:prstDash val="solid"/>
            <a:miter lim="8000"/>
            <a:headEnd type="none" w="sm" len="sm"/>
            <a:tailEnd type="none" w="sm" len="sm"/>
          </a:ln>
        </p:spPr>
      </p:pic>
      <p:sp>
        <p:nvSpPr>
          <p:cNvPr id="64" name="Google Shape;64;p1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rgbClr val="707171"/>
                </a:solidFill>
                <a:highlight>
                  <a:srgbClr val="FFFFFF"/>
                </a:highlight>
                <a:uFill>
                  <a:noFill/>
                </a:uFill>
                <a:hlinkClick r:id="rId6">
                  <a:extLst>
                    <a:ext uri="{A12FA001-AC4F-418D-AE19-62706E023703}">
                      <ahyp:hlinkClr xmlns:ahyp="http://schemas.microsoft.com/office/drawing/2018/hyperlinkcolor" val="tx"/>
                    </a:ext>
                  </a:extLst>
                </a:hlinkClick>
              </a:rPr>
              <a:t>School District of</a:t>
            </a:r>
            <a:endParaRPr sz="2400">
              <a:solidFill>
                <a:srgbClr val="707171"/>
              </a:solidFill>
              <a:highlight>
                <a:srgbClr val="FFFFFF"/>
              </a:highlight>
              <a:uFill>
                <a:noFill/>
              </a:uFill>
              <a:hlinkClick r:id="rId6">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r>
              <a:rPr lang="en-US" sz="2700">
                <a:solidFill>
                  <a:srgbClr val="707171"/>
                </a:solidFill>
                <a:highlight>
                  <a:srgbClr val="FFFFFF"/>
                </a:highlight>
                <a:uFill>
                  <a:noFill/>
                </a:uFill>
                <a:hlinkClick r:id="rId6">
                  <a:extLst>
                    <a:ext uri="{A12FA001-AC4F-418D-AE19-62706E023703}">
                      <ahyp:hlinkClr xmlns:ahyp="http://schemas.microsoft.com/office/drawing/2018/hyperlinkcolor" val="tx"/>
                    </a:ext>
                  </a:extLst>
                </a:hlinkClick>
              </a:rPr>
              <a:t>BELOIT</a:t>
            </a:r>
            <a:endParaRPr sz="2700">
              <a:solidFill>
                <a:srgbClr val="707171"/>
              </a:solidFill>
              <a:highlight>
                <a:srgbClr val="FFFFFF"/>
              </a:highlight>
              <a:uFill>
                <a:noFill/>
              </a:uFill>
              <a:hlinkClick r:id="rId6">
                <a:extLst>
                  <a:ext uri="{A12FA001-AC4F-418D-AE19-62706E023703}">
                    <ahyp:hlinkClr xmlns:ahyp="http://schemas.microsoft.com/office/drawing/2018/hyperlinkcolor" val="tx"/>
                  </a:ext>
                </a:extLst>
              </a:hlinkClick>
            </a:endParaRPr>
          </a:p>
          <a:p>
            <a:pPr marL="0" lvl="0" indent="0" algn="l" rtl="0">
              <a:lnSpc>
                <a:spcPct val="200000"/>
              </a:lnSpc>
              <a:spcBef>
                <a:spcPts val="0"/>
              </a:spcBef>
              <a:spcAft>
                <a:spcPts val="0"/>
              </a:spcAft>
              <a:buNone/>
            </a:pPr>
            <a:r>
              <a:rPr lang="en-US" sz="1800">
                <a:solidFill>
                  <a:srgbClr val="18579C"/>
                </a:solidFill>
                <a:highlight>
                  <a:srgbClr val="FFFFFF"/>
                </a:highlight>
                <a:uFill>
                  <a:noFill/>
                </a:uFill>
                <a:latin typeface="Lora"/>
                <a:ea typeface="Lora"/>
                <a:cs typeface="Lora"/>
                <a:sym typeface="Lora"/>
                <a:hlinkClick r:id="rId6">
                  <a:extLst>
                    <a:ext uri="{A12FA001-AC4F-418D-AE19-62706E023703}">
                      <ahyp:hlinkClr xmlns:ahyp="http://schemas.microsoft.com/office/drawing/2018/hyperlinkcolor" val="tx"/>
                    </a:ext>
                  </a:extLst>
                </a:hlinkClick>
              </a:rPr>
              <a:t>thinking</a:t>
            </a:r>
            <a:r>
              <a:rPr lang="en-US" sz="1800">
                <a:solidFill>
                  <a:srgbClr val="707171"/>
                </a:solidFill>
                <a:highlight>
                  <a:srgbClr val="FFFFFF"/>
                </a:highlight>
                <a:uFill>
                  <a:noFill/>
                </a:uFill>
                <a:hlinkClick r:id="rId6">
                  <a:extLst>
                    <a:ext uri="{A12FA001-AC4F-418D-AE19-62706E023703}">
                      <ahyp:hlinkClr xmlns:ahyp="http://schemas.microsoft.com/office/drawing/2018/hyperlinkcolor" val="tx"/>
                    </a:ext>
                  </a:extLst>
                </a:hlinkClick>
              </a:rPr>
              <a:t>beyond</a:t>
            </a:r>
            <a:r>
              <a:rPr lang="en-US" sz="1800">
                <a:solidFill>
                  <a:srgbClr val="18579C"/>
                </a:solidFill>
                <a:highlight>
                  <a:srgbClr val="FFFFFF"/>
                </a:highlight>
                <a:uFill>
                  <a:noFill/>
                </a:uFill>
                <a:latin typeface="Lora"/>
                <a:ea typeface="Lora"/>
                <a:cs typeface="Lora"/>
                <a:sym typeface="Lora"/>
                <a:hlinkClick r:id="rId6">
                  <a:extLst>
                    <a:ext uri="{A12FA001-AC4F-418D-AE19-62706E023703}">
                      <ahyp:hlinkClr xmlns:ahyp="http://schemas.microsoft.com/office/drawing/2018/hyperlinkcolor" val="tx"/>
                    </a:ext>
                  </a:extLst>
                </a:hlinkClick>
              </a:rPr>
              <a:t>now</a:t>
            </a:r>
            <a:endParaRPr sz="1800">
              <a:solidFill>
                <a:srgbClr val="18579C"/>
              </a:solidFill>
              <a:highlight>
                <a:srgbClr val="FFFFFF"/>
              </a:highlight>
              <a:uFill>
                <a:noFill/>
              </a:uFill>
              <a:latin typeface="Lora"/>
              <a:ea typeface="Lora"/>
              <a:cs typeface="Lora"/>
              <a:sym typeface="Lora"/>
              <a:hlinkClick r:id="rId6">
                <a:extLst>
                  <a:ext uri="{A12FA001-AC4F-418D-AE19-62706E023703}">
                    <ahyp:hlinkClr xmlns:ahyp="http://schemas.microsoft.com/office/drawing/2018/hyperlinkcolor" val="tx"/>
                  </a:ext>
                </a:extLst>
              </a:hlinkClick>
            </a:endParaRPr>
          </a:p>
        </p:txBody>
      </p:sp>
      <p:pic>
        <p:nvPicPr>
          <p:cNvPr id="65" name="Google Shape;65;p14"/>
          <p:cNvPicPr preferRelativeResize="0"/>
          <p:nvPr/>
        </p:nvPicPr>
        <p:blipFill>
          <a:blip r:embed="rId7">
            <a:alphaModFix/>
          </a:blip>
          <a:stretch>
            <a:fillRect/>
          </a:stretch>
        </p:blipFill>
        <p:spPr>
          <a:xfrm>
            <a:off x="2854581" y="3818325"/>
            <a:ext cx="2922918" cy="2192188"/>
          </a:xfrm>
          <a:prstGeom prst="rect">
            <a:avLst/>
          </a:prstGeom>
          <a:noFill/>
          <a:ln>
            <a:noFill/>
          </a:ln>
        </p:spPr>
      </p:pic>
      <p:pic>
        <p:nvPicPr>
          <p:cNvPr id="66" name="Google Shape;66;p14"/>
          <p:cNvPicPr preferRelativeResize="0"/>
          <p:nvPr/>
        </p:nvPicPr>
        <p:blipFill>
          <a:blip r:embed="rId8">
            <a:alphaModFix/>
          </a:blip>
          <a:stretch>
            <a:fillRect/>
          </a:stretch>
        </p:blipFill>
        <p:spPr>
          <a:xfrm>
            <a:off x="3054799" y="0"/>
            <a:ext cx="2522488" cy="3283076"/>
          </a:xfrm>
          <a:prstGeom prst="rect">
            <a:avLst/>
          </a:prstGeom>
          <a:noFill/>
          <a:ln>
            <a:noFill/>
          </a:ln>
        </p:spPr>
      </p:pic>
      <p:pic>
        <p:nvPicPr>
          <p:cNvPr id="67" name="Google Shape;67;p14"/>
          <p:cNvPicPr preferRelativeResize="0"/>
          <p:nvPr/>
        </p:nvPicPr>
        <p:blipFill>
          <a:blip r:embed="rId9">
            <a:alphaModFix/>
          </a:blip>
          <a:stretch>
            <a:fillRect/>
          </a:stretch>
        </p:blipFill>
        <p:spPr>
          <a:xfrm>
            <a:off x="6566925" y="152400"/>
            <a:ext cx="1980650" cy="2640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41"/>
          <p:cNvPicPr preferRelativeResize="0"/>
          <p:nvPr/>
        </p:nvPicPr>
        <p:blipFill>
          <a:blip r:embed="rId3">
            <a:alphaModFix/>
          </a:blip>
          <a:stretch>
            <a:fillRect/>
          </a:stretch>
        </p:blipFill>
        <p:spPr>
          <a:xfrm>
            <a:off x="152400" y="152400"/>
            <a:ext cx="8343900" cy="5467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42"/>
          <p:cNvPicPr preferRelativeResize="0"/>
          <p:nvPr/>
        </p:nvPicPr>
        <p:blipFill>
          <a:blip r:embed="rId3">
            <a:alphaModFix/>
          </a:blip>
          <a:stretch>
            <a:fillRect/>
          </a:stretch>
        </p:blipFill>
        <p:spPr>
          <a:xfrm>
            <a:off x="152400" y="152400"/>
            <a:ext cx="8401050" cy="6124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43">
            <a:hlinkClick r:id="rId3"/>
          </p:cNvPr>
          <p:cNvPicPr preferRelativeResize="0"/>
          <p:nvPr/>
        </p:nvPicPr>
        <p:blipFill>
          <a:blip r:embed="rId4">
            <a:alphaModFix/>
          </a:blip>
          <a:stretch>
            <a:fillRect/>
          </a:stretch>
        </p:blipFill>
        <p:spPr>
          <a:xfrm>
            <a:off x="0" y="861724"/>
            <a:ext cx="8144699" cy="4573425"/>
          </a:xfrm>
          <a:prstGeom prst="rect">
            <a:avLst/>
          </a:prstGeom>
          <a:noFill/>
          <a:ln w="28575" cap="flat" cmpd="sng">
            <a:solidFill>
              <a:srgbClr val="780101"/>
            </a:solidFill>
            <a:prstDash val="solid"/>
            <a:round/>
            <a:headEnd type="none" w="sm" len="sm"/>
            <a:tailEnd type="none" w="sm" len="sm"/>
          </a:ln>
          <a:effectLst>
            <a:reflection stA="38000" endPos="28000" dist="5000" dir="5400000" fadeDir="5400012" sy="-100000" algn="bl" rotWithShape="0"/>
          </a:effectLst>
        </p:spPr>
      </p:pic>
      <p:sp>
        <p:nvSpPr>
          <p:cNvPr id="357" name="Google Shape;357;p43"/>
          <p:cNvSpPr txBox="1"/>
          <p:nvPr/>
        </p:nvSpPr>
        <p:spPr>
          <a:xfrm>
            <a:off x="5306000" y="5664150"/>
            <a:ext cx="73329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b="1"/>
              <a:t>Cyntha Slavish</a:t>
            </a:r>
            <a:endParaRPr sz="2300" b="1"/>
          </a:p>
          <a:p>
            <a:pPr marL="0" lvl="0" indent="0" algn="l" rtl="0">
              <a:spcBef>
                <a:spcPts val="0"/>
              </a:spcBef>
              <a:spcAft>
                <a:spcPts val="0"/>
              </a:spcAft>
              <a:buNone/>
            </a:pPr>
            <a:r>
              <a:rPr lang="en-US" sz="2300" b="1" u="sng">
                <a:solidFill>
                  <a:schemeClr val="hlink"/>
                </a:solidFill>
                <a:hlinkClick r:id="rId5"/>
              </a:rPr>
              <a:t>cslavish@gmail.com</a:t>
            </a:r>
            <a:endParaRPr sz="2300" b="1"/>
          </a:p>
          <a:p>
            <a:pPr marL="0" lvl="0" indent="0" algn="l" rtl="0">
              <a:spcBef>
                <a:spcPts val="0"/>
              </a:spcBef>
              <a:spcAft>
                <a:spcPts val="0"/>
              </a:spcAft>
              <a:buNone/>
            </a:pPr>
            <a:r>
              <a:rPr lang="en-US" sz="2300" b="1"/>
              <a:t>608-302-5682</a:t>
            </a:r>
            <a:endParaRPr sz="2300" b="1"/>
          </a:p>
          <a:p>
            <a:pPr marL="0" lvl="0" indent="0" algn="l" rtl="0">
              <a:spcBef>
                <a:spcPts val="0"/>
              </a:spcBef>
              <a:spcAft>
                <a:spcPts val="0"/>
              </a:spcAft>
              <a:buNone/>
            </a:pPr>
            <a:endParaRPr sz="2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p:nvPr/>
        </p:nvSpPr>
        <p:spPr>
          <a:xfrm>
            <a:off x="5571325" y="1685925"/>
            <a:ext cx="73329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b="1">
                <a:solidFill>
                  <a:srgbClr val="660000"/>
                </a:solidFill>
              </a:rPr>
              <a:t>Cyntha Slavish, </a:t>
            </a:r>
            <a:r>
              <a:rPr lang="en-US" sz="1700" b="1">
                <a:solidFill>
                  <a:srgbClr val="660000"/>
                </a:solidFill>
              </a:rPr>
              <a:t>NBCT</a:t>
            </a:r>
            <a:endParaRPr sz="1700" b="1">
              <a:solidFill>
                <a:srgbClr val="660000"/>
              </a:solidFill>
            </a:endParaRPr>
          </a:p>
          <a:p>
            <a:pPr marL="0" lvl="0" indent="0" algn="l" rtl="0">
              <a:spcBef>
                <a:spcPts val="0"/>
              </a:spcBef>
              <a:spcAft>
                <a:spcPts val="0"/>
              </a:spcAft>
              <a:buNone/>
            </a:pPr>
            <a:r>
              <a:rPr lang="en-US" sz="2700" b="1" u="sng">
                <a:solidFill>
                  <a:srgbClr val="FF0000"/>
                </a:solidFill>
                <a:hlinkClick r:id="rId3">
                  <a:extLst>
                    <a:ext uri="{A12FA001-AC4F-418D-AE19-62706E023703}">
                      <ahyp:hlinkClr xmlns:ahyp="http://schemas.microsoft.com/office/drawing/2018/hyperlinkcolor" val="tx"/>
                    </a:ext>
                  </a:extLst>
                </a:hlinkClick>
              </a:rPr>
              <a:t>cslavish@gmail.com</a:t>
            </a:r>
            <a:endParaRPr sz="2700" b="1">
              <a:solidFill>
                <a:srgbClr val="FF0000"/>
              </a:solidFill>
            </a:endParaRPr>
          </a:p>
          <a:p>
            <a:pPr marL="0" lvl="0" indent="0" algn="l" rtl="0">
              <a:spcBef>
                <a:spcPts val="0"/>
              </a:spcBef>
              <a:spcAft>
                <a:spcPts val="0"/>
              </a:spcAft>
              <a:buNone/>
            </a:pPr>
            <a:r>
              <a:rPr lang="en-US" sz="2700" b="1"/>
              <a:t>608-302-5682</a:t>
            </a:r>
            <a:endParaRPr sz="2700" b="1"/>
          </a:p>
          <a:p>
            <a:pPr marL="0" lvl="0" indent="0" algn="l" rtl="0">
              <a:spcBef>
                <a:spcPts val="0"/>
              </a:spcBef>
              <a:spcAft>
                <a:spcPts val="0"/>
              </a:spcAft>
              <a:buNone/>
            </a:pPr>
            <a:endParaRPr sz="2100"/>
          </a:p>
          <a:p>
            <a:pPr marL="0" lvl="0" indent="0" algn="l" rtl="0">
              <a:spcBef>
                <a:spcPts val="0"/>
              </a:spcBef>
              <a:spcAft>
                <a:spcPts val="0"/>
              </a:spcAft>
              <a:buNone/>
            </a:pPr>
            <a:endParaRPr/>
          </a:p>
        </p:txBody>
      </p:sp>
      <p:sp>
        <p:nvSpPr>
          <p:cNvPr id="363" name="Google Shape;363;p44"/>
          <p:cNvSpPr txBox="1"/>
          <p:nvPr/>
        </p:nvSpPr>
        <p:spPr>
          <a:xfrm>
            <a:off x="3644475" y="2131675"/>
            <a:ext cx="73329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64" name="Google Shape;364;p44"/>
          <p:cNvPicPr preferRelativeResize="0"/>
          <p:nvPr/>
        </p:nvPicPr>
        <p:blipFill>
          <a:blip r:embed="rId4">
            <a:alphaModFix/>
          </a:blip>
          <a:stretch>
            <a:fillRect/>
          </a:stretch>
        </p:blipFill>
        <p:spPr>
          <a:xfrm>
            <a:off x="971700" y="693175"/>
            <a:ext cx="4453675" cy="5471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3">
            <a:alphaModFix/>
          </a:blip>
          <a:srcRect/>
          <a:stretch/>
        </p:blipFill>
        <p:spPr>
          <a:xfrm>
            <a:off x="835025" y="1749425"/>
            <a:ext cx="7705725" cy="3054350"/>
          </a:xfrm>
          <a:prstGeom prst="rect">
            <a:avLst/>
          </a:prstGeom>
          <a:noFill/>
          <a:ln w="228600" cap="sq" cmpd="thickThin">
            <a:solidFill>
              <a:srgbClr val="780101"/>
            </a:solidFill>
            <a:prstDash val="solid"/>
            <a:miter lim="8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476250" y="76200"/>
            <a:ext cx="8229600" cy="60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strike="noStrike" cap="none">
                <a:solidFill>
                  <a:srgbClr val="780101"/>
                </a:solidFill>
                <a:latin typeface="Arial Black"/>
                <a:ea typeface="Arial Black"/>
                <a:cs typeface="Arial Black"/>
                <a:sym typeface="Arial Black"/>
              </a:rPr>
              <a:t>NBPTS’ Mission</a:t>
            </a:r>
            <a:endParaRPr/>
          </a:p>
        </p:txBody>
      </p:sp>
      <p:sp>
        <p:nvSpPr>
          <p:cNvPr id="78" name="Google Shape;78;p16"/>
          <p:cNvSpPr txBox="1">
            <a:spLocks noGrp="1"/>
          </p:cNvSpPr>
          <p:nvPr>
            <p:ph type="body" idx="1"/>
          </p:nvPr>
        </p:nvSpPr>
        <p:spPr>
          <a:xfrm>
            <a:off x="457200" y="1219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SzPts val="3200"/>
              <a:buFont typeface="Arial"/>
              <a:buChar char="•"/>
            </a:pPr>
            <a:r>
              <a:rPr lang="en-US" sz="3200" b="0" i="0" u="none">
                <a:solidFill>
                  <a:srgbClr val="780101"/>
                </a:solidFill>
                <a:latin typeface="Arial"/>
                <a:ea typeface="Arial"/>
                <a:cs typeface="Arial"/>
                <a:sym typeface="Arial"/>
              </a:rPr>
              <a:t>Maintain high standards for what teachers </a:t>
            </a:r>
            <a:r>
              <a:rPr lang="en-US" sz="3200" b="0" i="1" u="none">
                <a:solidFill>
                  <a:srgbClr val="780101"/>
                </a:solidFill>
                <a:latin typeface="Arial"/>
                <a:ea typeface="Arial"/>
                <a:cs typeface="Arial"/>
                <a:sym typeface="Arial"/>
              </a:rPr>
              <a:t>should know </a:t>
            </a:r>
            <a:r>
              <a:rPr lang="en-US" sz="3200" b="0" i="0" u="none">
                <a:solidFill>
                  <a:srgbClr val="780101"/>
                </a:solidFill>
                <a:latin typeface="Arial"/>
                <a:ea typeface="Arial"/>
                <a:cs typeface="Arial"/>
                <a:sym typeface="Arial"/>
              </a:rPr>
              <a:t>and </a:t>
            </a:r>
            <a:r>
              <a:rPr lang="en-US" sz="3200" b="0" i="1" u="none">
                <a:solidFill>
                  <a:srgbClr val="780101"/>
                </a:solidFill>
                <a:latin typeface="Arial"/>
                <a:ea typeface="Arial"/>
                <a:cs typeface="Arial"/>
                <a:sym typeface="Arial"/>
              </a:rPr>
              <a:t>be able to do</a:t>
            </a:r>
            <a:r>
              <a:rPr lang="en-US" sz="3200" b="0" i="0" u="none">
                <a:solidFill>
                  <a:srgbClr val="780101"/>
                </a:solidFill>
                <a:latin typeface="Arial"/>
                <a:ea typeface="Arial"/>
                <a:cs typeface="Arial"/>
                <a:sym typeface="Arial"/>
              </a:rPr>
              <a:t>.</a:t>
            </a:r>
            <a:endParaRPr/>
          </a:p>
          <a:p>
            <a:pPr marL="342900" marR="0" lvl="0" indent="-342900" algn="l" rtl="0">
              <a:lnSpc>
                <a:spcPct val="100000"/>
              </a:lnSpc>
              <a:spcBef>
                <a:spcPts val="640"/>
              </a:spcBef>
              <a:spcAft>
                <a:spcPts val="0"/>
              </a:spcAft>
              <a:buClr>
                <a:srgbClr val="780101"/>
              </a:buClr>
              <a:buSzPts val="3200"/>
              <a:buFont typeface="Arial"/>
              <a:buChar char="•"/>
            </a:pPr>
            <a:r>
              <a:rPr lang="en-US" sz="3200" b="0" i="0" u="none">
                <a:solidFill>
                  <a:srgbClr val="780101"/>
                </a:solidFill>
                <a:latin typeface="Arial"/>
                <a:ea typeface="Arial"/>
                <a:cs typeface="Arial"/>
                <a:sym typeface="Arial"/>
              </a:rPr>
              <a:t>Provide a voluntary system of certifying.</a:t>
            </a:r>
            <a:endParaRPr/>
          </a:p>
          <a:p>
            <a:pPr marL="342900" marR="0" lvl="0" indent="-342900" algn="l" rtl="0">
              <a:lnSpc>
                <a:spcPct val="100000"/>
              </a:lnSpc>
              <a:spcBef>
                <a:spcPts val="640"/>
              </a:spcBef>
              <a:spcAft>
                <a:spcPts val="0"/>
              </a:spcAft>
              <a:buClr>
                <a:srgbClr val="780101"/>
              </a:buClr>
              <a:buSzPts val="3200"/>
              <a:buFont typeface="Arial"/>
              <a:buChar char="•"/>
            </a:pPr>
            <a:r>
              <a:rPr lang="en-US" sz="3200" b="0" i="0" u="none">
                <a:solidFill>
                  <a:srgbClr val="780101"/>
                </a:solidFill>
                <a:latin typeface="Arial"/>
                <a:ea typeface="Arial"/>
                <a:cs typeface="Arial"/>
                <a:sym typeface="Arial"/>
              </a:rPr>
              <a:t>Advocate for education reforms tapping into the expertise of National Board Certified Teachers (NBCTs).</a:t>
            </a:r>
            <a:endParaRPr/>
          </a:p>
          <a:p>
            <a:pPr marL="342900" marR="0" lvl="0" indent="-342900" algn="l" rtl="0">
              <a:lnSpc>
                <a:spcPct val="100000"/>
              </a:lnSpc>
              <a:spcBef>
                <a:spcPts val="640"/>
              </a:spcBef>
              <a:spcAft>
                <a:spcPts val="0"/>
              </a:spcAft>
              <a:buClr>
                <a:schemeClr val="dk1"/>
              </a:buClr>
              <a:buFont typeface="Arial"/>
              <a:buNone/>
            </a:pPr>
            <a:endParaRPr sz="3200" b="0" i="0" u="none">
              <a:solidFill>
                <a:srgbClr val="780101"/>
              </a:solidFill>
              <a:latin typeface="Arial"/>
              <a:ea typeface="Arial"/>
              <a:cs typeface="Arial"/>
              <a:sym typeface="Arial"/>
            </a:endParaRPr>
          </a:p>
          <a:p>
            <a:pPr marL="342900" marR="0" lvl="0" indent="-342900" algn="l" rtl="0">
              <a:lnSpc>
                <a:spcPct val="100000"/>
              </a:lnSpc>
              <a:spcBef>
                <a:spcPts val="640"/>
              </a:spcBef>
              <a:spcAft>
                <a:spcPts val="0"/>
              </a:spcAft>
              <a:buClr>
                <a:srgbClr val="780101"/>
              </a:buClr>
              <a:buFont typeface="Arial"/>
              <a:buNone/>
            </a:pPr>
            <a:r>
              <a:rPr lang="en-US" sz="3200" b="0" i="0" u="none">
                <a:solidFill>
                  <a:srgbClr val="780101"/>
                </a:solidFill>
                <a:latin typeface="Arial"/>
                <a:ea typeface="Arial"/>
                <a:cs typeface="Arial"/>
                <a:sym typeface="Arial"/>
              </a:rPr>
              <a:t>	</a:t>
            </a:r>
            <a:r>
              <a:rPr lang="en-US" sz="2800" b="0" i="1" u="none">
                <a:solidFill>
                  <a:srgbClr val="001B3A"/>
                </a:solidFill>
                <a:latin typeface="Arial"/>
                <a:ea typeface="Arial"/>
                <a:cs typeface="Arial"/>
                <a:sym typeface="Arial"/>
              </a:rPr>
              <a:t>“A process by teachers for teachers.”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57200" y="274638"/>
            <a:ext cx="82296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Peggy Brookins, NBCT, President and CEO of NBPTS </a:t>
            </a:r>
            <a:endParaRPr/>
          </a:p>
        </p:txBody>
      </p:sp>
      <p:sp>
        <p:nvSpPr>
          <p:cNvPr id="85" name="Google Shape;85;p1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86" name="Google Shape;86;p17"/>
          <p:cNvPicPr preferRelativeResize="0"/>
          <p:nvPr/>
        </p:nvPicPr>
        <p:blipFill>
          <a:blip r:embed="rId3">
            <a:alphaModFix/>
          </a:blip>
          <a:stretch>
            <a:fillRect/>
          </a:stretch>
        </p:blipFill>
        <p:spPr>
          <a:xfrm>
            <a:off x="2758350" y="1927850"/>
            <a:ext cx="3627300" cy="362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57200" y="15875"/>
            <a:ext cx="8229600" cy="7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4000" b="0" i="0" u="none" strike="noStrike" cap="none">
                <a:solidFill>
                  <a:srgbClr val="780101"/>
                </a:solidFill>
                <a:latin typeface="Arial Black"/>
                <a:ea typeface="Arial Black"/>
                <a:cs typeface="Arial Black"/>
                <a:sym typeface="Arial Black"/>
              </a:rPr>
              <a:t>Session Objectives</a:t>
            </a:r>
            <a:endParaRPr/>
          </a:p>
        </p:txBody>
      </p:sp>
      <p:sp>
        <p:nvSpPr>
          <p:cNvPr id="92" name="Google Shape;92;p18"/>
          <p:cNvSpPr txBox="1">
            <a:spLocks noGrp="1"/>
          </p:cNvSpPr>
          <p:nvPr>
            <p:ph type="body" idx="1"/>
          </p:nvPr>
        </p:nvSpPr>
        <p:spPr>
          <a:xfrm>
            <a:off x="439737" y="13716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SzPts val="3200"/>
              <a:buFont typeface="Arial"/>
              <a:buChar char="•"/>
            </a:pPr>
            <a:r>
              <a:rPr lang="en-US" sz="3200" b="0" i="0" u="none" strike="noStrike" cap="none">
                <a:solidFill>
                  <a:srgbClr val="780101"/>
                </a:solidFill>
                <a:latin typeface="Arial"/>
                <a:ea typeface="Arial"/>
                <a:cs typeface="Arial"/>
                <a:sym typeface="Arial"/>
              </a:rPr>
              <a:t>Describe the professional and financial benefits of National Board Certification.</a:t>
            </a:r>
            <a:endParaRPr/>
          </a:p>
          <a:p>
            <a:pPr marL="342900" marR="0" lvl="0" indent="-342900" algn="l" rtl="0">
              <a:lnSpc>
                <a:spcPct val="100000"/>
              </a:lnSpc>
              <a:spcBef>
                <a:spcPts val="640"/>
              </a:spcBef>
              <a:spcAft>
                <a:spcPts val="0"/>
              </a:spcAft>
              <a:buClr>
                <a:schemeClr val="dk1"/>
              </a:buClr>
              <a:buFont typeface="Arial"/>
              <a:buNone/>
            </a:pPr>
            <a:endParaRPr sz="3200" b="0" i="0" u="none" strike="noStrike" cap="none">
              <a:solidFill>
                <a:srgbClr val="780101"/>
              </a:solidFill>
              <a:latin typeface="Arial"/>
              <a:ea typeface="Arial"/>
              <a:cs typeface="Arial"/>
              <a:sym typeface="Arial"/>
            </a:endParaRPr>
          </a:p>
          <a:p>
            <a:pPr marL="342900" marR="0" lvl="0" indent="-342900" algn="l" rtl="0">
              <a:lnSpc>
                <a:spcPct val="100000"/>
              </a:lnSpc>
              <a:spcBef>
                <a:spcPts val="640"/>
              </a:spcBef>
              <a:spcAft>
                <a:spcPts val="0"/>
              </a:spcAft>
              <a:buClr>
                <a:srgbClr val="780101"/>
              </a:buClr>
              <a:buSzPts val="3200"/>
              <a:buFont typeface="Arial"/>
              <a:buChar char="•"/>
            </a:pPr>
            <a:r>
              <a:rPr lang="en-US" sz="3200" b="0" i="0" u="none" strike="noStrike" cap="none">
                <a:solidFill>
                  <a:srgbClr val="780101"/>
                </a:solidFill>
                <a:latin typeface="Arial"/>
                <a:ea typeface="Arial"/>
                <a:cs typeface="Arial"/>
                <a:sym typeface="Arial"/>
              </a:rPr>
              <a:t>Outline the process for becoming certified.</a:t>
            </a:r>
            <a:endParaRPr/>
          </a:p>
          <a:p>
            <a:pPr marL="342900" marR="0" lvl="0" indent="-342900" algn="l" rtl="0">
              <a:lnSpc>
                <a:spcPct val="100000"/>
              </a:lnSpc>
              <a:spcBef>
                <a:spcPts val="640"/>
              </a:spcBef>
              <a:spcAft>
                <a:spcPts val="0"/>
              </a:spcAft>
              <a:buClr>
                <a:schemeClr val="dk1"/>
              </a:buClr>
              <a:buFont typeface="Arial"/>
              <a:buNone/>
            </a:pPr>
            <a:endParaRPr sz="3200" b="0" i="0" u="none" strike="noStrike" cap="none">
              <a:solidFill>
                <a:srgbClr val="780101"/>
              </a:solidFill>
              <a:latin typeface="Arial"/>
              <a:ea typeface="Arial"/>
              <a:cs typeface="Arial"/>
              <a:sym typeface="Arial"/>
            </a:endParaRPr>
          </a:p>
          <a:p>
            <a:pPr marL="342900" marR="0" lvl="0" indent="-342900" algn="l" rtl="0">
              <a:lnSpc>
                <a:spcPct val="100000"/>
              </a:lnSpc>
              <a:spcBef>
                <a:spcPts val="640"/>
              </a:spcBef>
              <a:spcAft>
                <a:spcPts val="0"/>
              </a:spcAft>
              <a:buClr>
                <a:srgbClr val="780101"/>
              </a:buClr>
              <a:buSzPts val="3200"/>
              <a:buFont typeface="Arial"/>
              <a:buChar char="•"/>
            </a:pPr>
            <a:r>
              <a:rPr lang="en-US" sz="3200" b="0" i="0" u="none" strike="noStrike" cap="none">
                <a:solidFill>
                  <a:srgbClr val="780101"/>
                </a:solidFill>
                <a:latin typeface="Arial"/>
                <a:ea typeface="Arial"/>
                <a:cs typeface="Arial"/>
                <a:sym typeface="Arial"/>
              </a:rPr>
              <a:t>Determine your personal next steps.</a:t>
            </a:r>
            <a:endParaRPr/>
          </a:p>
          <a:p>
            <a:pPr marL="342900" marR="0" lvl="0" indent="-139700" algn="l" rtl="0">
              <a:spcBef>
                <a:spcPts val="640"/>
              </a:spcBef>
              <a:spcAft>
                <a:spcPts val="0"/>
              </a:spcAft>
              <a:buClr>
                <a:schemeClr val="dk1"/>
              </a:buClr>
              <a:buSzPts val="3200"/>
              <a:buFont typeface="Arial"/>
              <a:buNone/>
            </a:pPr>
            <a:endParaRPr sz="3200" b="0" i="0" u="none">
              <a:solidFill>
                <a:srgbClr val="78010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descr="https://lh4.googleusercontent.com/Ztw41uDHddx0G3NlPDWYE5MCExI5sA3a66SLgIq-B2lmGH2FVT4ByXRrpR8RkTi95LVyK_hzkGO3_ztzdpYfM0oNk2F4dYFEL1QurbNufO3i1omoyFBUvR8mukdkRFUZfXU75e2HsKY"/>
          <p:cNvPicPr preferRelativeResize="0"/>
          <p:nvPr/>
        </p:nvPicPr>
        <p:blipFill rotWithShape="1">
          <a:blip r:embed="rId3">
            <a:alphaModFix/>
          </a:blip>
          <a:srcRect/>
          <a:stretch/>
        </p:blipFill>
        <p:spPr>
          <a:xfrm>
            <a:off x="987425" y="377825"/>
            <a:ext cx="7321550" cy="5608637"/>
          </a:xfrm>
          <a:prstGeom prst="rect">
            <a:avLst/>
          </a:prstGeom>
          <a:noFill/>
          <a:ln w="228600" cap="sq" cmpd="thickThin">
            <a:solidFill>
              <a:srgbClr val="780101"/>
            </a:solidFill>
            <a:prstDash val="solid"/>
            <a:miter lim="8000"/>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p:nvPr/>
        </p:nvSpPr>
        <p:spPr>
          <a:xfrm>
            <a:off x="1219200" y="1371600"/>
            <a:ext cx="67119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80101"/>
              </a:buClr>
              <a:buFont typeface="Arial"/>
              <a:buNone/>
            </a:pPr>
            <a:r>
              <a:rPr lang="en-US" sz="3000" b="1" i="0" u="none">
                <a:solidFill>
                  <a:srgbClr val="780101"/>
                </a:solidFill>
                <a:latin typeface="Arial"/>
                <a:ea typeface="Arial"/>
                <a:cs typeface="Arial"/>
                <a:sym typeface="Arial"/>
              </a:rPr>
              <a:t>Closing the Achievement Gap</a:t>
            </a:r>
            <a:endParaRPr/>
          </a:p>
          <a:p>
            <a:pPr marL="342900" marR="0" lvl="0" indent="-342900" algn="l" rtl="0">
              <a:lnSpc>
                <a:spcPct val="100000"/>
              </a:lnSpc>
              <a:spcBef>
                <a:spcPts val="340"/>
              </a:spcBef>
              <a:spcAft>
                <a:spcPts val="0"/>
              </a:spcAft>
              <a:buClr>
                <a:srgbClr val="780101"/>
              </a:buClr>
              <a:buFont typeface="Arial"/>
              <a:buNone/>
            </a:pPr>
            <a:r>
              <a:rPr lang="en-US" sz="1700" b="0" i="0" u="none">
                <a:solidFill>
                  <a:srgbClr val="780101"/>
                </a:solidFill>
                <a:latin typeface="Arial"/>
                <a:ea typeface="Arial"/>
                <a:cs typeface="Arial"/>
                <a:sym typeface="Arial"/>
              </a:rPr>
              <a:t>Students of NBCTs experienced year-end testing improvements that averaged 7 to 15 percent more than peers whose teachers did not hold the certification. This performance differential was most pronounced for younger and </a:t>
            </a:r>
            <a:r>
              <a:rPr lang="en-US" sz="1700" b="1" i="0" u="none">
                <a:solidFill>
                  <a:srgbClr val="780101"/>
                </a:solidFill>
                <a:latin typeface="Arial"/>
                <a:ea typeface="Arial"/>
                <a:cs typeface="Arial"/>
                <a:sym typeface="Arial"/>
              </a:rPr>
              <a:t>lower-income students whose gains were as high as 15 percent</a:t>
            </a:r>
            <a:r>
              <a:rPr lang="en-US" sz="1700" b="0" i="0" u="none">
                <a:solidFill>
                  <a:srgbClr val="780101"/>
                </a:solidFill>
                <a:latin typeface="Arial"/>
                <a:ea typeface="Arial"/>
                <a:cs typeface="Arial"/>
                <a:sym typeface="Arial"/>
              </a:rPr>
              <a:t>. (University of Washington and the Urban Institute, 2004)</a:t>
            </a:r>
            <a:endParaRPr/>
          </a:p>
          <a:p>
            <a:pPr marL="342900" marR="0" lvl="0" indent="-342900" algn="l" rtl="0">
              <a:lnSpc>
                <a:spcPct val="100000"/>
              </a:lnSpc>
              <a:spcBef>
                <a:spcPts val="340"/>
              </a:spcBef>
              <a:spcAft>
                <a:spcPts val="0"/>
              </a:spcAft>
              <a:buClr>
                <a:schemeClr val="dk1"/>
              </a:buClr>
              <a:buFont typeface="Arial"/>
              <a:buNone/>
            </a:pPr>
            <a:endParaRPr sz="1700" b="0" i="0" u="none">
              <a:solidFill>
                <a:srgbClr val="780101"/>
              </a:solidFill>
              <a:latin typeface="Arial"/>
              <a:ea typeface="Arial"/>
              <a:cs typeface="Arial"/>
              <a:sym typeface="Arial"/>
            </a:endParaRPr>
          </a:p>
          <a:p>
            <a:pPr marL="342900" marR="0" lvl="0" indent="-342900" algn="l" rtl="0">
              <a:lnSpc>
                <a:spcPct val="100000"/>
              </a:lnSpc>
              <a:spcBef>
                <a:spcPts val="600"/>
              </a:spcBef>
              <a:spcAft>
                <a:spcPts val="0"/>
              </a:spcAft>
              <a:buClr>
                <a:srgbClr val="780101"/>
              </a:buClr>
              <a:buFont typeface="Arial"/>
              <a:buNone/>
            </a:pPr>
            <a:r>
              <a:rPr lang="en-US" sz="3000" b="1" i="0" u="none">
                <a:solidFill>
                  <a:srgbClr val="780101"/>
                </a:solidFill>
                <a:latin typeface="Arial"/>
                <a:ea typeface="Arial"/>
                <a:cs typeface="Arial"/>
                <a:sym typeface="Arial"/>
              </a:rPr>
              <a:t>Student Achievement Gains</a:t>
            </a:r>
            <a:endParaRPr/>
          </a:p>
          <a:p>
            <a:pPr marL="342900" marR="0" lvl="0" indent="-342900" algn="l" rtl="0">
              <a:lnSpc>
                <a:spcPct val="100000"/>
              </a:lnSpc>
              <a:spcBef>
                <a:spcPts val="340"/>
              </a:spcBef>
              <a:spcAft>
                <a:spcPts val="0"/>
              </a:spcAft>
              <a:buClr>
                <a:srgbClr val="780101"/>
              </a:buClr>
              <a:buFont typeface="Arial"/>
              <a:buNone/>
            </a:pPr>
            <a:r>
              <a:rPr lang="en-US" sz="1700" b="0" i="0" u="none">
                <a:solidFill>
                  <a:srgbClr val="780101"/>
                </a:solidFill>
                <a:latin typeface="Arial"/>
                <a:ea typeface="Arial"/>
                <a:cs typeface="Arial"/>
                <a:sym typeface="Arial"/>
              </a:rPr>
              <a:t>Students of NBCTs outperformed students of non-board certified teachers on the Stanford-9 Achievement Test, with learning gains equivalent on average to spending </a:t>
            </a:r>
            <a:r>
              <a:rPr lang="en-US" sz="1700" b="1" i="0" u="none">
                <a:solidFill>
                  <a:srgbClr val="780101"/>
                </a:solidFill>
                <a:latin typeface="Arial"/>
                <a:ea typeface="Arial"/>
                <a:cs typeface="Arial"/>
                <a:sym typeface="Arial"/>
              </a:rPr>
              <a:t>more than an extra month in school each year</a:t>
            </a:r>
            <a:r>
              <a:rPr lang="en-US" sz="1700" b="0" i="0" u="none">
                <a:solidFill>
                  <a:srgbClr val="780101"/>
                </a:solidFill>
                <a:latin typeface="Arial"/>
                <a:ea typeface="Arial"/>
                <a:cs typeface="Arial"/>
                <a:sym typeface="Arial"/>
              </a:rPr>
              <a:t>. (Arizona State University, 2004)</a:t>
            </a:r>
            <a:endParaRPr/>
          </a:p>
          <a:p>
            <a:pPr marL="342900" marR="0" lvl="0" indent="-342900" algn="l" rtl="0">
              <a:lnSpc>
                <a:spcPct val="100000"/>
              </a:lnSpc>
              <a:spcBef>
                <a:spcPts val="340"/>
              </a:spcBef>
              <a:spcAft>
                <a:spcPts val="0"/>
              </a:spcAft>
              <a:buClr>
                <a:schemeClr val="dk1"/>
              </a:buClr>
              <a:buFont typeface="Arial"/>
              <a:buNone/>
            </a:pPr>
            <a:endParaRPr sz="1700" b="0" i="0" u="none">
              <a:solidFill>
                <a:srgbClr val="FF9900"/>
              </a:solidFill>
              <a:latin typeface="Arial"/>
              <a:ea typeface="Arial"/>
              <a:cs typeface="Arial"/>
              <a:sym typeface="Arial"/>
            </a:endParaRPr>
          </a:p>
          <a:p>
            <a:pPr marL="342900" marR="0" lvl="0" indent="-342900" algn="l" rtl="0">
              <a:lnSpc>
                <a:spcPct val="90000"/>
              </a:lnSpc>
              <a:spcBef>
                <a:spcPts val="3000"/>
              </a:spcBef>
              <a:spcAft>
                <a:spcPts val="0"/>
              </a:spcAft>
              <a:buClr>
                <a:schemeClr val="dk1"/>
              </a:buClr>
              <a:buFont typeface="Arial"/>
              <a:buNone/>
            </a:pPr>
            <a:endParaRPr sz="3000" b="0" i="0" u="none">
              <a:solidFill>
                <a:srgbClr val="FF9900"/>
              </a:solidFill>
              <a:latin typeface="Arial"/>
              <a:ea typeface="Arial"/>
              <a:cs typeface="Arial"/>
              <a:sym typeface="Arial"/>
            </a:endParaRPr>
          </a:p>
          <a:p>
            <a:pPr marL="0" marR="0" lvl="0" indent="0" algn="l" rtl="0">
              <a:lnSpc>
                <a:spcPct val="100000"/>
              </a:lnSpc>
              <a:spcBef>
                <a:spcPts val="0"/>
              </a:spcBef>
              <a:spcAft>
                <a:spcPts val="0"/>
              </a:spcAft>
              <a:buNone/>
            </a:pPr>
            <a:endParaRPr sz="3000" b="0" i="0" u="none">
              <a:solidFill>
                <a:srgbClr val="FF9900"/>
              </a:solidFill>
              <a:latin typeface="Arial"/>
              <a:ea typeface="Arial"/>
              <a:cs typeface="Arial"/>
              <a:sym typeface="Arial"/>
            </a:endParaRPr>
          </a:p>
        </p:txBody>
      </p:sp>
      <p:sp>
        <p:nvSpPr>
          <p:cNvPr id="103" name="Google Shape;103;p20"/>
          <p:cNvSpPr txBox="1"/>
          <p:nvPr/>
        </p:nvSpPr>
        <p:spPr>
          <a:xfrm>
            <a:off x="463550" y="30162"/>
            <a:ext cx="822325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80101"/>
              </a:buClr>
              <a:buFont typeface="Arial Black"/>
              <a:buNone/>
            </a:pPr>
            <a:r>
              <a:rPr lang="en-US" sz="3600" b="0" i="0" u="none">
                <a:solidFill>
                  <a:srgbClr val="780101"/>
                </a:solidFill>
                <a:latin typeface="Arial Black"/>
                <a:ea typeface="Arial Black"/>
                <a:cs typeface="Arial Black"/>
                <a:sym typeface="Arial Black"/>
              </a:rPr>
              <a:t>Significant Body of Research</a:t>
            </a:r>
            <a:endParaRPr/>
          </a:p>
        </p:txBody>
      </p:sp>
    </p:spTree>
  </p:cSld>
  <p:clrMapOvr>
    <a:masterClrMapping/>
  </p:clrMapOvr>
</p:sld>
</file>

<file path=ppt/theme/theme1.xml><?xml version="1.0" encoding="utf-8"?>
<a:theme xmlns:a="http://schemas.openxmlformats.org/drawingml/2006/main" name="WEAC_PPT_Template_1007">
  <a:themeElements>
    <a:clrScheme name="WEA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4590</Words>
  <Application>Microsoft Office PowerPoint</Application>
  <PresentationFormat>On-screen Show (4:3)</PresentationFormat>
  <Paragraphs>405</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Noto Sans Symbols</vt:lpstr>
      <vt:lpstr>Lora</vt:lpstr>
      <vt:lpstr>Economica</vt:lpstr>
      <vt:lpstr>WEAC_PPT_Template_1007</vt:lpstr>
      <vt:lpstr>PowerPoint Presentation</vt:lpstr>
      <vt:lpstr>PowerPoint Presentation</vt:lpstr>
      <vt:lpstr>PowerPoint Presentation</vt:lpstr>
      <vt:lpstr>PowerPoint Presentation</vt:lpstr>
      <vt:lpstr>NBPTS’ Mission</vt:lpstr>
      <vt:lpstr>Peggy Brookins, NBCT, President and CEO of NBPTS </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Readiness Assessment</vt:lpstr>
      <vt:lpstr>Next Steps</vt:lpstr>
      <vt:lpstr>Where to Find the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Jeffery Baas</dc:creator>
  <cp:lastModifiedBy>Baas, Jeff</cp:lastModifiedBy>
  <cp:revision>2</cp:revision>
  <dcterms:modified xsi:type="dcterms:W3CDTF">2020-12-11T18:41:57Z</dcterms:modified>
</cp:coreProperties>
</file>