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9" r:id="rId8"/>
    <p:sldId id="261" r:id="rId9"/>
    <p:sldId id="263" r:id="rId10"/>
    <p:sldId id="264" r:id="rId11"/>
    <p:sldId id="265" r:id="rId12"/>
    <p:sldId id="266" r:id="rId13"/>
    <p:sldId id="267" r:id="rId14"/>
    <p:sldId id="262" r:id="rId15"/>
    <p:sldId id="268" r:id="rId16"/>
    <p:sldId id="270" r:id="rId17"/>
    <p:sldId id="271" r:id="rId18"/>
    <p:sldId id="272" r:id="rId19"/>
    <p:sldId id="273" r:id="rId20"/>
    <p:sldId id="274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8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8/5/20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c.org/" TargetMode="External"/><Relationship Id="rId2" Type="http://schemas.openxmlformats.org/officeDocument/2006/relationships/hyperlink" Target="http://www.region4.weac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ducatingthroughcrisis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3E080A-DF37-43C3-A4B4-F98C791A0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563" y="479493"/>
            <a:ext cx="5873236" cy="15049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In-Person Instruction Under COVID-19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649EB-1304-4AB9-947D-7E41283D2E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1560468"/>
            <a:ext cx="4777381" cy="356732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1E20624-43E3-48B1-B05F-2F08241F6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4923" y="2338521"/>
            <a:ext cx="5458838" cy="419252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400" dirty="0"/>
              <a:t>Rights and Considerations for Educators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4400" dirty="0"/>
          </a:p>
          <a:p>
            <a:pPr algn="l"/>
            <a:r>
              <a:rPr lang="en-US" sz="4400" dirty="0"/>
              <a:t>July 24, 2020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5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D1F89-C052-480E-94C2-0714F8F353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480AB-7426-4907-A3DF-77089FF4B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7B2714-80EE-4F47-A752-9CBE6DAD3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39056"/>
            <a:ext cx="10183317" cy="521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37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9DD34-C8D6-4B99-847B-6E615E4183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5809D-6AA7-4DC2-82BA-C939435C7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207470-9BDD-419C-80BE-C1547FD1B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49" y="1379095"/>
            <a:ext cx="9891947" cy="523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5EF0-C97F-4131-A8EC-D0D98C3D7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99080-A107-442D-ABFF-1F0826FD13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77D146-B033-41A2-8815-04056ED14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1223962"/>
            <a:ext cx="9984152" cy="549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67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16BB9-01D2-4FE3-BDBC-3DCF96389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B6610-75DE-43CC-A33B-3FD903216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A710F7-3D9C-42DD-8D42-A5A69F3FB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741" y="1152524"/>
            <a:ext cx="10028420" cy="557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C4B89-510B-40EA-B076-C605D48C3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9600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D72F3-34BF-4312-9351-ADA521666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581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41B5-7796-4936-AA2B-27F892A5F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Outside Protections for a Safe Working 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31C22-892C-4406-AD8A-845794284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Workplace Safety Grievance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State Workplace Safety Laws (OSHA Like) DWD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Concerted activity for mutual aid and protection MERA</a:t>
            </a:r>
          </a:p>
        </p:txBody>
      </p:sp>
    </p:spTree>
    <p:extLst>
      <p:ext uri="{BB962C8B-B14F-4D97-AF65-F5344CB8AC3E}">
        <p14:creationId xmlns:p14="http://schemas.microsoft.com/office/powerpoint/2010/main" val="2531949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EE2BF-5E76-403E-9783-56A9106494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Educators May Need Accommodations or Leave Because of…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BCFC1-7656-475A-BA63-A85E49C9D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6649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medical conditions that increases risk of serious illness or death from COVID-19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Living with an individual who is at risk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Older 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Pregnancy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Childcare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841811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4413-06AB-41D7-A7A9-1BAFDFAB5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have a health condition… Do I qualify for an accommodation under the ADA?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E84D5-2DB1-4471-A93A-9353D16CF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55219"/>
          </a:xfrm>
        </p:spPr>
        <p:txBody>
          <a:bodyPr>
            <a:normAutofit/>
          </a:bodyPr>
          <a:lstStyle/>
          <a:p>
            <a:r>
              <a:rPr lang="en-US" sz="3200" dirty="0"/>
              <a:t>Individuals at higher risk for severe COVID illness due to underlying medical condition </a:t>
            </a:r>
            <a:r>
              <a:rPr lang="en-US" sz="3200" b="1" u="sng" dirty="0"/>
              <a:t>may</a:t>
            </a:r>
            <a:r>
              <a:rPr lang="en-US" sz="3200" dirty="0"/>
              <a:t> be entitled to a reasonable accommodation under the ADA.</a:t>
            </a:r>
          </a:p>
        </p:txBody>
      </p:sp>
    </p:spTree>
    <p:extLst>
      <p:ext uri="{BB962C8B-B14F-4D97-AF65-F5344CB8AC3E}">
        <p14:creationId xmlns:p14="http://schemas.microsoft.com/office/powerpoint/2010/main" val="42748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225E-0904-4320-96A2-B5CA800F4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28952"/>
            <a:ext cx="9144000" cy="1342496"/>
          </a:xfrm>
        </p:spPr>
        <p:txBody>
          <a:bodyPr/>
          <a:lstStyle/>
          <a:p>
            <a:r>
              <a:rPr lang="en-US" dirty="0"/>
              <a:t>Disability and the ADA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9FB4E-11F2-4EA6-ACFE-A68511FDA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5467"/>
            <a:ext cx="9144000" cy="2582333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Disability or underlying condition identified by CDC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CDC list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Doctor support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Reasonable Accommodation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Possibilities such as: additional PPE, change classroom, environment, transfer position with less contact, remote work, temporary leave, etc.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Not an undue hardship on the employer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Seek guidance from CRUE/Region4</a:t>
            </a:r>
          </a:p>
        </p:txBody>
      </p:sp>
    </p:spTree>
    <p:extLst>
      <p:ext uri="{BB962C8B-B14F-4D97-AF65-F5344CB8AC3E}">
        <p14:creationId xmlns:p14="http://schemas.microsoft.com/office/powerpoint/2010/main" val="275941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58265-51BE-41E4-80C3-EE31BB9C8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0457"/>
            <a:ext cx="9144000" cy="3287486"/>
          </a:xfrm>
        </p:spPr>
        <p:txBody>
          <a:bodyPr>
            <a:noAutofit/>
          </a:bodyPr>
          <a:lstStyle/>
          <a:p>
            <a:pPr marL="342900" indent="-342900" algn="l"/>
            <a:r>
              <a:rPr lang="en-US" sz="4800" dirty="0"/>
              <a:t>Living with an individual who is at risk – Older age – Pregnancy* - Childcare responsibilities are not covered under the ADA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51EEB-47B6-4AA0-8F36-0693406E5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7944"/>
            <a:ext cx="9144000" cy="1676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Leave and Voluntary District Accommodations are the Options</a:t>
            </a:r>
          </a:p>
        </p:txBody>
      </p:sp>
    </p:spTree>
    <p:extLst>
      <p:ext uri="{BB962C8B-B14F-4D97-AF65-F5344CB8AC3E}">
        <p14:creationId xmlns:p14="http://schemas.microsoft.com/office/powerpoint/2010/main" val="158650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C842-77F3-479C-ABF6-5394612EE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9715"/>
            <a:ext cx="9144000" cy="1332820"/>
          </a:xfrm>
        </p:spPr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A2A22-5A6C-4056-9E1B-48D036248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569029"/>
            <a:ext cx="9448801" cy="400594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Provide you with information,  guidance and resources to help in the navigation of your district’s re-opening plan.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Provide awareness of the likely employment issues that may arise with COVID-19.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Provide local leadership the basic information to apply a triage approach to local member COVID-19 employment issues and determine if Regional/WEAC guidance is required.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90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30AE-9EC3-4A2B-9620-990051374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6648"/>
            <a:ext cx="9144000" cy="1115106"/>
          </a:xfrm>
        </p:spPr>
        <p:txBody>
          <a:bodyPr/>
          <a:lstStyle/>
          <a:p>
            <a:r>
              <a:rPr lang="en-US" dirty="0"/>
              <a:t>Leave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5450A-53E7-4C17-922A-F955A7CF7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2570"/>
            <a:ext cx="9144000" cy="363582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Families First Coronavirus Response Act (FFCRA)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FMLA and FMLA Expansion 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District Paid or Unpaid Leave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Disability Leave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53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E130-0D29-4148-9F7C-E9E28430F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6798"/>
            <a:ext cx="9144000" cy="1086079"/>
          </a:xfrm>
        </p:spPr>
        <p:txBody>
          <a:bodyPr/>
          <a:lstStyle/>
          <a:p>
            <a:r>
              <a:rPr lang="en-US" dirty="0"/>
              <a:t>Leave Option - FFCRA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B79D6D-B6AC-4B2C-80A1-760710976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460170"/>
            <a:ext cx="9862457" cy="4093029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Emergency paid sick leave: if employee is ill due to COVID issues, seeking COVID diagnosis, under quarantine, caring for someone under quarantine.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Total of 80 hours paid leave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 Can be used prior to any other leave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Expires 12/31/20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Leave for the limited purpose of caring for child whose school or daycare is closed due to COVID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/>
              <a:t>12 weeks (up to 10 weeks paid at 2/3 regular rate capped at $200/day)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/>
              <a:t>Intermittent leave available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43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E39E-ED56-4C09-A9C4-BB5DA5337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9320"/>
            <a:ext cx="9144000" cy="1909762"/>
          </a:xfrm>
        </p:spPr>
        <p:txBody>
          <a:bodyPr>
            <a:normAutofit/>
          </a:bodyPr>
          <a:lstStyle/>
          <a:p>
            <a:r>
              <a:rPr lang="en-US" dirty="0"/>
              <a:t>Leave Option – FMLA &amp; District Leave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28A90-C8AC-4200-8077-B79E5A6E5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809083"/>
            <a:ext cx="9818915" cy="3765888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FMLA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Use as normal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12 weeks paid/unpaid for serious health condition of you or family member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Must have 12 months/1250 hours of employment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District Leave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800" dirty="0"/>
              <a:t>Follow District policy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20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D0FF1-C07E-4030-B5D8-CE3752548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5142"/>
            <a:ext cx="9144000" cy="1289277"/>
          </a:xfrm>
        </p:spPr>
        <p:txBody>
          <a:bodyPr/>
          <a:lstStyle/>
          <a:p>
            <a:r>
              <a:rPr lang="en-US" dirty="0"/>
              <a:t>Exposed to COVID at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733A2-CD61-44A3-8EE5-21D988EC5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3829"/>
            <a:ext cx="9144000" cy="367937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FFCRA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District leave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FMLA leave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Disability leave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Workers Compensation*</a:t>
            </a:r>
          </a:p>
        </p:txBody>
      </p:sp>
    </p:spTree>
    <p:extLst>
      <p:ext uri="{BB962C8B-B14F-4D97-AF65-F5344CB8AC3E}">
        <p14:creationId xmlns:p14="http://schemas.microsoft.com/office/powerpoint/2010/main" val="3691631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88F27-9D4A-47C4-9F03-135F5EE7A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Will Workers’ Compensation cover my medical bills and leave?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645C1-9FE5-454C-BA03-9DCD0D044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7293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Ordinarily when an employee is hurt due to workplace injury or illness, Workers’ Comp is the remedy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Under COVID-19 this remedy is much more uncertain – Many challenges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Causal relationship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Exempts colds and flus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Evolving rules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Important to document in detail; tests, contacts, exposure, symptoms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09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D44B-FE42-4F92-9B8E-EBD2A5DF08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Liability Waivers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9478-E240-4A47-8CEC-22284D6851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Likely not enforceable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Do not sign – contact Region 4 staff</a:t>
            </a:r>
          </a:p>
        </p:txBody>
      </p:sp>
    </p:spTree>
    <p:extLst>
      <p:ext uri="{BB962C8B-B14F-4D97-AF65-F5344CB8AC3E}">
        <p14:creationId xmlns:p14="http://schemas.microsoft.com/office/powerpoint/2010/main" val="3036648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ABD88-1664-4649-AB96-5AC105C1B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Advocating for Safe Schools &amp; Reasonable Working Conditions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DA9EB-0779-4D8B-9A95-C30B4643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1647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MERA provides union members the ability to act in a lawful concerted manner to address workplace issues.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union should be the employees voice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Dangers in speaking out as an individual or individually refusing to 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Issues to take on:</a:t>
            </a:r>
          </a:p>
        </p:txBody>
      </p:sp>
    </p:spTree>
    <p:extLst>
      <p:ext uri="{BB962C8B-B14F-4D97-AF65-F5344CB8AC3E}">
        <p14:creationId xmlns:p14="http://schemas.microsoft.com/office/powerpoint/2010/main" val="782193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7727-8C63-4BE7-98A6-EE8B6B6D10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Potential issues to advocate for (Speed Round)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96D9D-D264-43CC-B70F-F96908E22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8584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Criteria for face to face instruction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Criteria for canceling face to face instruction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Masks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Duty free lunch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Preparation time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34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C4B89-510B-40EA-B076-C605D48C3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9600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D72F3-34BF-4312-9351-ADA521666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91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7339F-6639-47CB-B004-3109B7881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9540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will happen this school year is very fluid… We are here to help and support you no matter what twists or turns lie ahead.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2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FC11-5F9D-4507-97A7-38DEAD951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3370"/>
            <a:ext cx="9144000" cy="13763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F3D9B-1544-420E-A98D-B9B54FB16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569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COVID-19 Resources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Re-Opening Plans and Association Input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Health and Safety First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Accommodation and Leave Rights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Workers Compensation and Waivers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Advocating for Safe Schools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2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ED9D-8D75-4D7D-9424-4133D07250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Employment Resources for Members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4D569-9193-41E9-81C6-1539A03AD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0001"/>
            <a:ext cx="9144000" cy="25751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www.region4.weac.org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www.weac.org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www.educatingthroughcrisis.org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Join CRUE/Region4 Facebook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3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E3833-2ED3-4587-AB19-559EC4643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Re-opening Plans and Association Input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4BB17-6354-4F1C-A124-9A9ADE095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78125"/>
            <a:ext cx="9144000" cy="247967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All virtual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All Face to Face (virtual for those requesting)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Elementary/Middle School Face to Face 5 days and High School Hybrid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Very limited on details regarding Distance – Deterrence – Disinfection – Detection… so far</a:t>
            </a:r>
          </a:p>
        </p:txBody>
      </p:sp>
    </p:spTree>
    <p:extLst>
      <p:ext uri="{BB962C8B-B14F-4D97-AF65-F5344CB8AC3E}">
        <p14:creationId xmlns:p14="http://schemas.microsoft.com/office/powerpoint/2010/main" val="51309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7B58-6BC4-4757-83B6-B4ABCDDAB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and Safety - First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F7633-7DD9-4D0A-BACE-887C435A69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“WEAC believes that any reopening schools plan must ensure the health and safety of students and staff and also prioritize long term strategies on student learning and educational equity.”</a:t>
            </a:r>
          </a:p>
        </p:txBody>
      </p:sp>
    </p:spTree>
    <p:extLst>
      <p:ext uri="{BB962C8B-B14F-4D97-AF65-F5344CB8AC3E}">
        <p14:creationId xmlns:p14="http://schemas.microsoft.com/office/powerpoint/2010/main" val="209877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F683-FC69-4BB4-B934-735E456E9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Wisconsin and the DPI are letting Counties and Districts Determine Re-opening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9E2BA-9DE0-45A4-AAA8-FEA9AEE9F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/>
              <a:t>Most are giving some level of attention to the CDC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8173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5EBB-FA13-4667-8010-26D19843A6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1627A-64CF-4025-8C81-4303D48B5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CEEF2-F46A-4348-9529-9B8ED5310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37" y="1600200"/>
            <a:ext cx="86963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0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752F-9FC4-4BE7-B5C2-E77612D82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6D52C-B123-41EF-8F41-016404A13E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3431AF-088F-4599-9758-782BC298F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1613291"/>
            <a:ext cx="8362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005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766</Words>
  <Application>Microsoft Macintosh PowerPoint</Application>
  <PresentationFormat>Widescreen</PresentationFormat>
  <Paragraphs>103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Avenir Next LT Pro</vt:lpstr>
      <vt:lpstr>Calibri</vt:lpstr>
      <vt:lpstr>Tw Cen MT</vt:lpstr>
      <vt:lpstr>Wingdings</vt:lpstr>
      <vt:lpstr>ShapesVTI</vt:lpstr>
      <vt:lpstr>In-Person Instruction Under COVID-19</vt:lpstr>
      <vt:lpstr>Today’s Goals</vt:lpstr>
      <vt:lpstr>Agenda</vt:lpstr>
      <vt:lpstr>COVID-19 Employment Resources for Members</vt:lpstr>
      <vt:lpstr>Re-opening Plans and Association Input</vt:lpstr>
      <vt:lpstr>Health and Safety - First</vt:lpstr>
      <vt:lpstr>Wisconsin and the DPI are letting Counties and Districts Determine Re-opening Standards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Outside Protections for a Safe Working Place</vt:lpstr>
      <vt:lpstr>Educators May Need Accommodations or Leave Because of…</vt:lpstr>
      <vt:lpstr>I have a health condition… Do I qualify for an accommodation under the ADA?</vt:lpstr>
      <vt:lpstr>Disability and the ADA</vt:lpstr>
      <vt:lpstr>Living with an individual who is at risk – Older age – Pregnancy* - Childcare responsibilities are not covered under the ADA </vt:lpstr>
      <vt:lpstr>Leave Options</vt:lpstr>
      <vt:lpstr>Leave Option - FFCRA</vt:lpstr>
      <vt:lpstr>Leave Option – FMLA &amp; District Leave</vt:lpstr>
      <vt:lpstr>Exposed to COVID at Work</vt:lpstr>
      <vt:lpstr>Will Workers’ Compensation cover my medical bills and leave?</vt:lpstr>
      <vt:lpstr>Liability Waivers</vt:lpstr>
      <vt:lpstr>Advocating for Safe Schools &amp; Reasonable Working Conditions</vt:lpstr>
      <vt:lpstr>Potential issues to advocate for (Speed Round)</vt:lpstr>
      <vt:lpstr>Questions</vt:lpstr>
      <vt:lpstr>What will happen this school year is very fluid… We are here to help and support you no matter what twists or turns lie ahead.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In-Person Instruction Under COVID-19</dc:title>
  <dc:creator>Steve Glandt</dc:creator>
  <cp:lastModifiedBy>Microsoft Office User</cp:lastModifiedBy>
  <cp:revision>17</cp:revision>
  <cp:lastPrinted>2020-07-23T17:02:27Z</cp:lastPrinted>
  <dcterms:created xsi:type="dcterms:W3CDTF">2020-07-21T23:52:14Z</dcterms:created>
  <dcterms:modified xsi:type="dcterms:W3CDTF">2020-08-05T16:43:50Z</dcterms:modified>
</cp:coreProperties>
</file>